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65" r:id="rId3"/>
    <p:sldId id="260" r:id="rId4"/>
    <p:sldId id="262" r:id="rId5"/>
    <p:sldId id="264" r:id="rId6"/>
    <p:sldId id="266" r:id="rId7"/>
    <p:sldId id="268" r:id="rId8"/>
    <p:sldId id="270" r:id="rId9"/>
    <p:sldId id="269" r:id="rId10"/>
    <p:sldId id="267" r:id="rId11"/>
    <p:sldId id="263" r:id="rId12"/>
    <p:sldId id="273" r:id="rId13"/>
    <p:sldId id="256" r:id="rId14"/>
    <p:sldId id="259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36FD6-A7F0-8B43-9D6C-2476AE4D58D5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1490-DEFE-9342-B0BB-AD871B4A5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1BE025-956A-154A-9236-011F9E09BB72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----- Meeting Notes (1/25/13 13:58) -----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sadffasdf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EF9C08-C52B-644D-B435-488B7C45AC1E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0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7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8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4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ACDB-1A83-A240-8161-AC18464A7301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1528-4317-5242-A0BD-3C7663074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4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8" y="2932113"/>
            <a:ext cx="4976812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ROCK</a:t>
            </a:r>
            <a:br>
              <a:rPr lang="en-US" sz="2800" dirty="0" smtClean="0"/>
            </a:br>
            <a:r>
              <a:rPr lang="en-US" sz="2800" dirty="0" smtClean="0"/>
              <a:t>(Research on Osteochondritis Dissecans of the Knee)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smtClean="0"/>
              <a:t> 5</a:t>
            </a:r>
            <a:r>
              <a:rPr lang="en-US" sz="2800" baseline="30000" smtClean="0"/>
              <a:t>th</a:t>
            </a:r>
            <a:r>
              <a:rPr lang="en-US" sz="2800" smtClean="0"/>
              <a:t> </a:t>
            </a:r>
            <a:r>
              <a:rPr lang="en-US" sz="2800" b="1" smtClean="0"/>
              <a:t>Annual </a:t>
            </a:r>
            <a:r>
              <a:rPr lang="en-US" sz="2800" b="1" dirty="0" smtClean="0"/>
              <a:t>Research Meeting </a:t>
            </a:r>
            <a:r>
              <a:rPr lang="en-US" sz="2800" dirty="0" smtClean="0">
                <a:ea typeface="+mj-ea"/>
                <a:cs typeface="+mj-cs"/>
              </a:rPr>
              <a:t/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Denver, 2015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/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Kevin Shea, M.D.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St. Luke’s Health System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Boise, ID</a:t>
            </a:r>
          </a:p>
        </p:txBody>
      </p:sp>
      <p:grpSp>
        <p:nvGrpSpPr>
          <p:cNvPr id="14338" name="Group 13"/>
          <p:cNvGrpSpPr>
            <a:grpSpLocks/>
          </p:cNvGrpSpPr>
          <p:nvPr/>
        </p:nvGrpSpPr>
        <p:grpSpPr bwMode="auto">
          <a:xfrm>
            <a:off x="5106988" y="1676400"/>
            <a:ext cx="3802062" cy="3689350"/>
            <a:chOff x="4864100" y="1676400"/>
            <a:chExt cx="3949700" cy="3949700"/>
          </a:xfrm>
        </p:grpSpPr>
        <p:pic>
          <p:nvPicPr>
            <p:cNvPr id="14339" name="Picture 27" descr="OCD x-ray tunn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100" y="1676400"/>
              <a:ext cx="3949700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133941" y="2730107"/>
              <a:ext cx="191301" cy="280422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423159" y="3200876"/>
              <a:ext cx="189652" cy="278722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574881" y="2971439"/>
              <a:ext cx="191301" cy="280422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855235" y="2806586"/>
              <a:ext cx="189652" cy="278722"/>
            </a:xfrm>
            <a:prstGeom prst="straightConnector1">
              <a:avLst/>
            </a:prstGeom>
            <a:ln w="34925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71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Osteochondritis Dissecans Research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Group - Milestones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856167" cy="4924294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RCT – 2012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Ben Heyworth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2014 - Met AOSSM enrollment criteria – Barely!</a:t>
            </a:r>
          </a:p>
          <a:p>
            <a:endParaRPr lang="en-US" dirty="0" smtClean="0"/>
          </a:p>
          <a:p>
            <a:r>
              <a:rPr lang="en-US" dirty="0" smtClean="0"/>
              <a:t>ROCK </a:t>
            </a:r>
            <a:r>
              <a:rPr lang="en-US" dirty="0"/>
              <a:t>Mission Statement 2013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1"/>
            <a:r>
              <a:rPr lang="en-US" dirty="0"/>
              <a:t>The Research on Osteochondritis Dissecans of the Knee (ROCK) Study Group is devoted to the investigation of etiology, diagnostic criteria, management, and optimization of physical activity for patients with OCD.</a:t>
            </a:r>
          </a:p>
          <a:p>
            <a:pPr marL="0" indent="0" eaLnBrk="1" hangingPunct="1">
              <a:buNone/>
            </a:pP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Prospective Cohort 2014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Instructional Course Lectures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AAOS, AOSSM, POSNA 2011-2015</a:t>
            </a:r>
          </a:p>
        </p:txBody>
      </p:sp>
      <p:pic>
        <p:nvPicPr>
          <p:cNvPr id="6" name="Content Placeholder 5" descr="DSC0884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051" b="-34051"/>
          <a:stretch>
            <a:fillRect/>
          </a:stretch>
        </p:blipFill>
        <p:spPr>
          <a:xfrm rot="5400000">
            <a:off x="4904544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5925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20663" y="269875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ROCK Centers 2009 -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2015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2" name="Content Placeholder 3" descr="Rock Knee Website Pictur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1770063"/>
            <a:ext cx="4894263" cy="2533650"/>
          </a:xfrm>
        </p:spPr>
      </p:pic>
      <p:sp>
        <p:nvSpPr>
          <p:cNvPr id="31747" name="Content Placeholder 6"/>
          <p:cNvSpPr>
            <a:spLocks noGrp="1"/>
          </p:cNvSpPr>
          <p:nvPr>
            <p:ph sz="half" idx="2"/>
          </p:nvPr>
        </p:nvSpPr>
        <p:spPr>
          <a:xfrm>
            <a:off x="220663" y="1471613"/>
            <a:ext cx="4038600" cy="45259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2009 - 3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‘Centers’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2013 - 16 Centers, US, Canada, Singapore, Sweden, Germany</a:t>
            </a: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20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ORS, 3 MSK Radiologists, 2 PTs, 2 med students, PhD/ATC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b="26083"/>
          <a:stretch>
            <a:fillRect/>
          </a:stretch>
        </p:blipFill>
        <p:spPr bwMode="auto">
          <a:xfrm>
            <a:off x="127000" y="4778375"/>
            <a:ext cx="878998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6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ROCK Progress: Reliability Studies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09089"/>
              </p:ext>
            </p:extLst>
          </p:nvPr>
        </p:nvGraphicFramePr>
        <p:xfrm>
          <a:off x="457200" y="1302869"/>
          <a:ext cx="8347075" cy="5290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471"/>
                <a:gridCol w="1333526"/>
                <a:gridCol w="4423078"/>
              </a:tblGrid>
              <a:tr h="16593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Arthroscopy Classification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Self</a:t>
                      </a:r>
                      <a:r>
                        <a:rPr lang="en-US" sz="2400" baseline="0" dirty="0" smtClean="0"/>
                        <a:t>-Funded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Study</a:t>
                      </a:r>
                      <a:r>
                        <a:rPr lang="en-US" sz="2400" baseline="0" dirty="0" smtClean="0"/>
                        <a:t> Complete 2013</a:t>
                      </a:r>
                    </a:p>
                    <a:p>
                      <a:r>
                        <a:rPr lang="en-US" sz="2400" baseline="0" dirty="0" smtClean="0"/>
                        <a:t>ICC Reliability Scores 0.91-.95</a:t>
                      </a:r>
                    </a:p>
                    <a:p>
                      <a:r>
                        <a:rPr lang="en-US" sz="2400" baseline="0" dirty="0" smtClean="0"/>
                        <a:t>Presented AOSSM POSNA 2013.  Publication Submission Pending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Healing Sequence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AOSSM Grant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Status. Ongoing. Completion 2015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88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X-ray Classification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AOSSM Grant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Completion</a:t>
                      </a:r>
                      <a:r>
                        <a:rPr lang="en-US" sz="2400" baseline="0" dirty="0" smtClean="0"/>
                        <a:t> Mid 2013.  Published 1-2015</a:t>
                      </a:r>
                      <a:endParaRPr lang="en-US" sz="2400" dirty="0" smtClean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81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MRI Classification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AOSSM </a:t>
                      </a:r>
                    </a:p>
                    <a:p>
                      <a:r>
                        <a:rPr lang="en-US" sz="2400" dirty="0" smtClean="0"/>
                        <a:t>Grant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Completion</a:t>
                      </a:r>
                      <a:r>
                        <a:rPr lang="en-US" sz="2400" baseline="0" dirty="0" smtClean="0"/>
                        <a:t> 2016</a:t>
                      </a:r>
                      <a:endParaRPr lang="en-US" sz="2400" dirty="0"/>
                    </a:p>
                  </a:txBody>
                  <a:tcPr marL="91428" marR="91428" marT="45718" marB="457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56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Member Publications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 Symposium on OCD</a:t>
            </a:r>
          </a:p>
          <a:p>
            <a:pPr lvl="1"/>
            <a:r>
              <a:rPr lang="en-US" dirty="0" smtClean="0"/>
              <a:t>Edmonds</a:t>
            </a:r>
          </a:p>
          <a:p>
            <a:pPr lvl="1"/>
            <a:r>
              <a:rPr lang="en-US" dirty="0" smtClean="0"/>
              <a:t>Group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Publications on OCD (Jan 2015)</a:t>
            </a:r>
          </a:p>
          <a:p>
            <a:pPr lvl="1"/>
            <a:r>
              <a:rPr lang="en-US" dirty="0" smtClean="0"/>
              <a:t>79 total publications (up from 54 at Denver 2014)</a:t>
            </a:r>
          </a:p>
          <a:p>
            <a:pPr lvl="1"/>
            <a:r>
              <a:rPr lang="en-US" dirty="0" smtClean="0"/>
              <a:t>39 collaborative publications (more than 1 ROCK member; up from 20 at Denver 2014)</a:t>
            </a:r>
          </a:p>
        </p:txBody>
      </p:sp>
    </p:spTree>
    <p:extLst>
      <p:ext uri="{BB962C8B-B14F-4D97-AF65-F5344CB8AC3E}">
        <p14:creationId xmlns:p14="http://schemas.microsoft.com/office/powerpoint/2010/main" val="194377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ROCK Research Fellowship 2014</a:t>
            </a:r>
            <a:br>
              <a:rPr lang="en-US" dirty="0" smtClean="0"/>
            </a:br>
            <a:r>
              <a:rPr lang="en-US" dirty="0" smtClean="0"/>
              <a:t>Jake Jacobs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Funding – Anderson, Ganley, Shea</a:t>
            </a:r>
          </a:p>
          <a:p>
            <a:r>
              <a:rPr lang="en-US" dirty="0" smtClean="0"/>
              <a:t>Utah </a:t>
            </a:r>
            <a:r>
              <a:rPr lang="en-US" dirty="0"/>
              <a:t>Population Database OCD </a:t>
            </a:r>
            <a:r>
              <a:rPr lang="en-US" dirty="0" smtClean="0"/>
              <a:t>study – cross reference of diagnoses and family </a:t>
            </a:r>
            <a:r>
              <a:rPr lang="en-US" dirty="0" err="1" smtClean="0"/>
              <a:t>geneology</a:t>
            </a:r>
            <a:r>
              <a:rPr lang="en-US" dirty="0" smtClean="0"/>
              <a:t> records: </a:t>
            </a:r>
          </a:p>
          <a:p>
            <a:pPr lvl="1"/>
            <a:r>
              <a:rPr lang="en-US" dirty="0" smtClean="0"/>
              <a:t>Jacobs, Ganley, Anderson, Shea</a:t>
            </a:r>
          </a:p>
          <a:p>
            <a:pPr lvl="1"/>
            <a:r>
              <a:rPr lang="en-US" dirty="0" smtClean="0"/>
              <a:t>Ongoing. </a:t>
            </a:r>
            <a:endParaRPr lang="en-US" dirty="0"/>
          </a:p>
          <a:p>
            <a:r>
              <a:rPr lang="en-US" dirty="0" smtClean="0"/>
              <a:t>OCD </a:t>
            </a:r>
            <a:r>
              <a:rPr lang="en-US" dirty="0"/>
              <a:t>epidemiology studies at Kaiser-Permanente Southern California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Weiss, Kessler, Jacobs, Shea. </a:t>
            </a:r>
          </a:p>
          <a:p>
            <a:pPr lvl="2"/>
            <a:r>
              <a:rPr lang="en-US" dirty="0" smtClean="0"/>
              <a:t>OCD Knee</a:t>
            </a:r>
          </a:p>
          <a:p>
            <a:pPr lvl="2"/>
            <a:r>
              <a:rPr lang="en-US" dirty="0" smtClean="0"/>
              <a:t>OCD Other</a:t>
            </a:r>
          </a:p>
          <a:p>
            <a:pPr lvl="2"/>
            <a:r>
              <a:rPr lang="en-US" dirty="0" smtClean="0"/>
              <a:t>OCD Progression to Surgery</a:t>
            </a:r>
          </a:p>
          <a:p>
            <a:pPr lvl="2"/>
            <a:r>
              <a:rPr lang="en-US" dirty="0" smtClean="0"/>
              <a:t>OCD Adult</a:t>
            </a:r>
          </a:p>
          <a:p>
            <a:pPr lvl="2"/>
            <a:r>
              <a:rPr lang="en-US" dirty="0" smtClean="0"/>
              <a:t>OCD – Growth Hormone</a:t>
            </a:r>
            <a:endParaRPr lang="en-US" dirty="0"/>
          </a:p>
          <a:p>
            <a:r>
              <a:rPr lang="en-US" dirty="0"/>
              <a:t>	-Multiple studies on pediatric knee ligament and physeal </a:t>
            </a:r>
            <a:r>
              <a:rPr lang="en-US" dirty="0" smtClean="0"/>
              <a:t>anatomy:</a:t>
            </a:r>
          </a:p>
          <a:p>
            <a:pPr lvl="1"/>
            <a:r>
              <a:rPr lang="en-US" dirty="0" smtClean="0"/>
              <a:t>Ganley, Shea, Anderson, Styhl, Jacobs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0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2 at 8.12.12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78" r="-19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71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 Research Fellowship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superb applicants – first year medical students</a:t>
            </a:r>
          </a:p>
          <a:p>
            <a:r>
              <a:rPr lang="en-US" dirty="0" smtClean="0"/>
              <a:t>Boise</a:t>
            </a:r>
          </a:p>
          <a:p>
            <a:pPr lvl="1"/>
            <a:r>
              <a:rPr lang="en-US" dirty="0" smtClean="0"/>
              <a:t>Summer 2015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Centers?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7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ROCK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Add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Additional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Centers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Treatment Variation Reduction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Prospective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Cohort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Studies and Expansion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Funding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OREF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Industry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AUC for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OCD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Other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344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Study Group – 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Osteochondritis Dissecans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Limited high quality clinical research published last 30 years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Vast majority of research is retrospective case review, and expert opinion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484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Osteochondritis Dissecans Research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Group - History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OCD Research Group, aka ROCK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Discussion 2009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Ted Ganley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Eric Wall 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OCD Clinical Practice Guideline 2009-2010 – Core Group – Kurt Spindler recommended Jim Carey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First Meeting, Chicago,  November 2010 – AAOS OREF Education Grant – Kristy Weber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ROCK Name – AOSSM 2011 Wright, Carey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Content Placeholder 3" descr="OCD SG first meeting Jupito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2838" y="1600200"/>
            <a:ext cx="3763962" cy="4217988"/>
          </a:xfrm>
        </p:spPr>
      </p:pic>
    </p:spTree>
    <p:extLst>
      <p:ext uri="{BB962C8B-B14F-4D97-AF65-F5344CB8AC3E}">
        <p14:creationId xmlns:p14="http://schemas.microsoft.com/office/powerpoint/2010/main" val="343168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Osteochondritis Dissecans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" y="1600200"/>
            <a:ext cx="47117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2010 AAOS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Clinical Practice Guideline for OCD of the Knee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Identified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important clinical questions, and areas in need of more research</a:t>
            </a:r>
          </a:p>
          <a:p>
            <a:pPr lvl="1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Provides outline for future research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Perfect Opportunity for Research Group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endParaRPr lang="en-US" dirty="0" smtClean="0">
              <a:latin typeface="Calibri" charset="0"/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1" name="Content Placeholder 3" descr="JAAOS Article on OCD Guideline CPG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90"/>
          <a:stretch>
            <a:fillRect/>
          </a:stretch>
        </p:blipFill>
        <p:spPr>
          <a:xfrm>
            <a:off x="5092700" y="1792288"/>
            <a:ext cx="3979863" cy="3649662"/>
          </a:xfrm>
        </p:spPr>
      </p:pic>
    </p:spTree>
    <p:extLst>
      <p:ext uri="{BB962C8B-B14F-4D97-AF65-F5344CB8AC3E}">
        <p14:creationId xmlns:p14="http://schemas.microsoft.com/office/powerpoint/2010/main" val="101621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-169863"/>
            <a:ext cx="82296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Goals - ROCK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1238"/>
            <a:ext cx="4038600" cy="3184525"/>
          </a:xfrm>
        </p:spPr>
        <p:txBody>
          <a:bodyPr>
            <a:normAutofit lnSpcReduction="10000"/>
          </a:bodyPr>
          <a:lstStyle/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Improve the quality of life in patients with this condition</a:t>
            </a:r>
          </a:p>
          <a:p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Develop Optimal prevention and treatment strategies for OCD</a:t>
            </a:r>
          </a:p>
          <a:p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Reduce Variation in Care</a:t>
            </a:r>
          </a:p>
        </p:txBody>
      </p:sp>
      <p:pic>
        <p:nvPicPr>
          <p:cNvPr id="17411" name="Picture 17" descr="abnormal contour arthroscopy a.bmp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15" b="-49615"/>
          <a:stretch>
            <a:fillRect/>
          </a:stretch>
        </p:blipFill>
        <p:spPr>
          <a:xfrm>
            <a:off x="4732338" y="617538"/>
            <a:ext cx="3954462" cy="6632575"/>
          </a:xfrm>
          <a:noFill/>
        </p:spPr>
      </p:pic>
    </p:spTree>
    <p:extLst>
      <p:ext uri="{BB962C8B-B14F-4D97-AF65-F5344CB8AC3E}">
        <p14:creationId xmlns:p14="http://schemas.microsoft.com/office/powerpoint/2010/main" val="296680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OCD Future Research Recommendations from CPG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600200"/>
            <a:ext cx="4270375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Inter- and intra-observer reliability studies for radiographs, MRI, and arthroscopy classification</a:t>
            </a: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Prospective cohort studies to identify the independent predictors of healing</a:t>
            </a: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RCT</a:t>
            </a:r>
            <a:r>
              <a:rPr lang="en-US" altLang="ja-JP" sz="2400">
                <a:latin typeface="Calibri" charset="0"/>
                <a:ea typeface="ＭＳ Ｐゴシック" charset="0"/>
                <a:cs typeface="ＭＳ Ｐゴシック" charset="0"/>
              </a:rPr>
              <a:t>s to establish the optimal surgical and nonsurgical treatment strategies</a:t>
            </a: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27" descr="0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50054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Vail/Denver Meeting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IMG93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96" y="1417638"/>
            <a:ext cx="4777900" cy="3583426"/>
          </a:xfrm>
          <a:prstGeom prst="rect">
            <a:avLst/>
          </a:prstGeom>
        </p:spPr>
      </p:pic>
      <p:pic>
        <p:nvPicPr>
          <p:cNvPr id="5" name="Content Placeholder 4" descr="CIMG940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9940" y="2211286"/>
            <a:ext cx="3742602" cy="4194245"/>
          </a:xfrm>
        </p:spPr>
      </p:pic>
      <p:pic>
        <p:nvPicPr>
          <p:cNvPr id="7" name="Picture 6" descr="CIMG94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977" y="2211286"/>
            <a:ext cx="5792685" cy="43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91"/>
            <a:ext cx="8229600" cy="1143000"/>
          </a:xfrm>
        </p:spPr>
        <p:txBody>
          <a:bodyPr/>
          <a:lstStyle/>
          <a:p>
            <a:r>
              <a:rPr lang="en-US" dirty="0" smtClean="0"/>
              <a:t>ROCK AOSSM 2011</a:t>
            </a:r>
            <a:endParaRPr lang="en-US" dirty="0"/>
          </a:p>
        </p:txBody>
      </p:sp>
      <p:pic>
        <p:nvPicPr>
          <p:cNvPr id="5" name="Content Placeholder 4" descr="Rock AOSSM 201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24" b="-25024"/>
          <a:stretch>
            <a:fillRect/>
          </a:stretch>
        </p:blipFill>
        <p:spPr>
          <a:xfrm>
            <a:off x="3274245" y="784016"/>
            <a:ext cx="5544694" cy="62138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263" y="1600201"/>
            <a:ext cx="3150068" cy="3479584"/>
          </a:xfrm>
        </p:spPr>
        <p:txBody>
          <a:bodyPr/>
          <a:lstStyle/>
          <a:p>
            <a:r>
              <a:rPr lang="en-US" dirty="0" smtClean="0"/>
              <a:t>Select Database</a:t>
            </a:r>
          </a:p>
          <a:p>
            <a:r>
              <a:rPr lang="en-US" dirty="0" smtClean="0"/>
              <a:t>Commitment for Funding</a:t>
            </a:r>
          </a:p>
          <a:p>
            <a:r>
              <a:rPr lang="en-US" dirty="0" smtClean="0"/>
              <a:t>Refine Research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3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Osteochondritis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Dissecans- Definition 2011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focal, idiopathic alteration of sub-chondral bone with risk for instability and disruption of adjacent articular cartilage that may result in premature osteoarthritis </a:t>
            </a:r>
            <a:endParaRPr lang="en-US" sz="24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Published CORR 2013</a:t>
            </a:r>
          </a:p>
          <a:p>
            <a:pPr lvl="1"/>
            <a:r>
              <a:rPr lang="en-US" sz="2000" dirty="0" smtClean="0">
                <a:latin typeface="Calibri" charset="0"/>
                <a:ea typeface="ＭＳ Ｐゴシック" charset="0"/>
                <a:cs typeface="ＭＳ Ｐゴシック" charset="0"/>
              </a:rPr>
              <a:t>Edmonds Editorial</a:t>
            </a: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27" descr="OCD x-ray 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1676400"/>
            <a:ext cx="39497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134100" y="2730500"/>
            <a:ext cx="190500" cy="27940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22900" y="3200400"/>
            <a:ext cx="190500" cy="27940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75300" y="2971800"/>
            <a:ext cx="190500" cy="27940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54700" y="2806700"/>
            <a:ext cx="190500" cy="279400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4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5768</TotalTime>
  <Words>536</Words>
  <Application>Microsoft Macintosh PowerPoint</Application>
  <PresentationFormat>On-screen Show (4:3)</PresentationFormat>
  <Paragraphs>120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ROCK (Research on Osteochondritis Dissecans of the Knee)  5th Annual Research Meeting  Denver, 2015  Kevin Shea, M.D. St. Luke’s Health System Boise, ID</vt:lpstr>
      <vt:lpstr>Study Group –  Osteochondritis Dissecans</vt:lpstr>
      <vt:lpstr>Osteochondritis Dissecans Research Group - History</vt:lpstr>
      <vt:lpstr>Osteochondritis Dissecans</vt:lpstr>
      <vt:lpstr>Goals - ROCK Group</vt:lpstr>
      <vt:lpstr>OCD Future Research Recommendations from CPG</vt:lpstr>
      <vt:lpstr>ROCK Vail/Denver Meeting 2011</vt:lpstr>
      <vt:lpstr>ROCK AOSSM 2011</vt:lpstr>
      <vt:lpstr>Osteochondritis Dissecans- Definition 2011</vt:lpstr>
      <vt:lpstr>Osteochondritis Dissecans Research Group - Milestones</vt:lpstr>
      <vt:lpstr>ROCK Centers 2009 - 2015</vt:lpstr>
      <vt:lpstr>ROCK Progress: Reliability Studies</vt:lpstr>
      <vt:lpstr>ROCK Member Publications</vt:lpstr>
      <vt:lpstr>ROCK Research Fellowship 2014 Jake Jacobs</vt:lpstr>
      <vt:lpstr>PowerPoint Presentation</vt:lpstr>
      <vt:lpstr>ROCK Research Fellowship 2015</vt:lpstr>
      <vt:lpstr>ROCK Future</vt:lpstr>
    </vt:vector>
  </TitlesOfParts>
  <Company>Guilford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Member Publications</dc:title>
  <dc:creator>John Jacobs</dc:creator>
  <cp:lastModifiedBy>Kevin G Shea</cp:lastModifiedBy>
  <cp:revision>25</cp:revision>
  <dcterms:created xsi:type="dcterms:W3CDTF">2014-01-22T19:59:30Z</dcterms:created>
  <dcterms:modified xsi:type="dcterms:W3CDTF">2015-03-03T20:17:43Z</dcterms:modified>
</cp:coreProperties>
</file>