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7" r:id="rId2"/>
    <p:sldId id="260" r:id="rId3"/>
    <p:sldId id="259" r:id="rId4"/>
    <p:sldId id="267" r:id="rId5"/>
    <p:sldId id="280" r:id="rId6"/>
    <p:sldId id="283" r:id="rId7"/>
    <p:sldId id="284" r:id="rId8"/>
    <p:sldId id="285" r:id="rId9"/>
    <p:sldId id="286" r:id="rId10"/>
    <p:sldId id="276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41" autoAdjust="0"/>
    <p:restoredTop sz="94660"/>
  </p:normalViewPr>
  <p:slideViewPr>
    <p:cSldViewPr>
      <p:cViewPr>
        <p:scale>
          <a:sx n="100" d="100"/>
          <a:sy n="100" d="100"/>
        </p:scale>
        <p:origin x="-6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6B654-4B3A-49FD-A2A0-53046B249255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3458D-82FE-48A7-A957-E63D3443B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895-1BD6-4C87-B14A-DCF602025DB6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Wall/Skinner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35B-337A-4082-9016-8BF4B0B7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CE3B-C63D-4A15-8F90-1F1FD83F619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Wall/Skinner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35B-337A-4082-9016-8BF4B0B7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1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3D93-877D-4168-9575-46F22FF9ECA0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Wall/Skinner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35B-337A-4082-9016-8BF4B0B7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6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DE0E-473C-481E-926A-EE0C95C9E868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Wall/Skinner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35B-337A-4082-9016-8BF4B0B7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0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48B0-2075-4DB4-AD8A-5484B0069598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Wall/Skinner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35B-337A-4082-9016-8BF4B0B7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2904-C59E-433E-BB6A-1E30CD18524F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Wall/Skinner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35B-337A-4082-9016-8BF4B0B7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0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B880-6381-47B7-AFAF-A2A3BB2AE726}" type="datetime1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Wall/Skinner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35B-337A-4082-9016-8BF4B0B7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5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72F-F540-4611-923E-11FB3B1F3839}" type="datetime1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Wall/Skinner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35B-337A-4082-9016-8BF4B0B7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6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AD20-93AF-4402-A6AB-6CE9363BFADC}" type="datetime1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Wall/Skinner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35B-337A-4082-9016-8BF4B0B7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0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B7D1-36E5-4BD8-8AA1-3B3BD1ACEB84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Wall/Skinner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35B-337A-4082-9016-8BF4B0B7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55B9-B854-4CC3-B069-0DD2EB4E8013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Wall/Skinner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35B-337A-4082-9016-8BF4B0B7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4ECA-3094-4AA3-A412-DEB9C1071BD3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Wall/Skinner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B35B-337A-4082-9016-8BF4B0B7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8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Healing Sequence Studies 1 &amp; 2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Official ROCK Rater Tutorial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719"/>
          <a:stretch/>
        </p:blipFill>
        <p:spPr>
          <a:xfrm>
            <a:off x="2438400" y="457200"/>
            <a:ext cx="4038600" cy="14543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083"/>
          <a:stretch/>
        </p:blipFill>
        <p:spPr bwMode="auto">
          <a:xfrm>
            <a:off x="973137" y="5550588"/>
            <a:ext cx="7196137" cy="153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1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Purpose of Study #2</a:t>
            </a:r>
            <a:endParaRPr lang="en-US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determine inter- and intra-rater reliability of x-ray </a:t>
            </a:r>
            <a:r>
              <a:rPr lang="en-US" dirty="0"/>
              <a:t>OCD </a:t>
            </a:r>
            <a:r>
              <a:rPr lang="en-US" dirty="0" smtClean="0"/>
              <a:t>healing at 5 </a:t>
            </a:r>
            <a:r>
              <a:rPr lang="en-US" dirty="0"/>
              <a:t>time points (6 weeks, 12 weeks, 3 months, 1 year, 2 </a:t>
            </a:r>
            <a:r>
              <a:rPr lang="en-US" dirty="0" smtClean="0"/>
              <a:t>years) after </a:t>
            </a:r>
            <a:r>
              <a:rPr lang="en-US" dirty="0"/>
              <a:t>the </a:t>
            </a:r>
            <a:r>
              <a:rPr lang="en-US" dirty="0" smtClean="0"/>
              <a:t>pre-treatment x-ray.</a:t>
            </a:r>
          </a:p>
          <a:p>
            <a:endParaRPr lang="en-US" dirty="0" smtClean="0"/>
          </a:p>
          <a:p>
            <a:r>
              <a:rPr lang="en-US" dirty="0" smtClean="0"/>
              <a:t>To determine the earliest point at which raters agree on healing.</a:t>
            </a:r>
          </a:p>
          <a:p>
            <a:endParaRPr lang="en-US" dirty="0" smtClean="0"/>
          </a:p>
          <a:p>
            <a:r>
              <a:rPr lang="en-US" dirty="0" smtClean="0"/>
              <a:t>To identify if healing on early x-rays predicts final healing at two years.</a:t>
            </a:r>
          </a:p>
          <a:p>
            <a:endParaRPr lang="en-US" dirty="0" smtClean="0"/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719"/>
          <a:stretch/>
        </p:blipFill>
        <p:spPr>
          <a:xfrm>
            <a:off x="7451223" y="6248400"/>
            <a:ext cx="169277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Title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Text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719"/>
          <a:stretch/>
        </p:blipFill>
        <p:spPr>
          <a:xfrm>
            <a:off x="7451223" y="6248400"/>
            <a:ext cx="1692777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3" y="0"/>
            <a:ext cx="8841887" cy="624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1176278"/>
            <a:ext cx="5249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Compare the right most column (most recent x-ray) to</a:t>
            </a:r>
            <a:r>
              <a:rPr lang="en-US" dirty="0"/>
              <a:t> </a:t>
            </a:r>
            <a:r>
              <a:rPr lang="en-US" dirty="0" smtClean="0"/>
              <a:t>the preceding x-rays on the left to judge whether</a:t>
            </a:r>
            <a:r>
              <a:rPr lang="en-US" dirty="0"/>
              <a:t> </a:t>
            </a:r>
            <a:r>
              <a:rPr lang="en-US" dirty="0" smtClean="0"/>
              <a:t>overall healing of the OCD lesion is worse, the same, or better.</a:t>
            </a:r>
          </a:p>
          <a:p>
            <a:pPr marL="342900" indent="-342900">
              <a:buAutoNum type="arabicPeriod"/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Take </a:t>
            </a:r>
            <a:r>
              <a:rPr lang="en-US" dirty="0">
                <a:solidFill>
                  <a:prstClr val="black"/>
                </a:solidFill>
              </a:rPr>
              <a:t>all images into account for your rating.</a:t>
            </a:r>
          </a:p>
          <a:p>
            <a:pPr marL="342900" lvl="0" indent="-342900">
              <a:buFontTx/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Click </a:t>
            </a:r>
            <a:r>
              <a:rPr lang="en-US" dirty="0">
                <a:solidFill>
                  <a:prstClr val="black"/>
                </a:solidFill>
              </a:rPr>
              <a:t>on slider bar and move to your rating.</a:t>
            </a:r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00400" y="181035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+mn-lt"/>
                <a:cs typeface="Times New Roman" pitchFamily="18" charset="0"/>
              </a:rPr>
              <a:t>Study 2</a:t>
            </a:r>
            <a:r>
              <a:rPr lang="en-US" sz="3300" dirty="0" smtClean="0">
                <a:latin typeface="+mn-lt"/>
                <a:cs typeface="Times New Roman" pitchFamily="18" charset="0"/>
              </a:rPr>
              <a:t> – Overall Healing</a:t>
            </a:r>
            <a:br>
              <a:rPr lang="en-US" sz="3300" dirty="0" smtClean="0">
                <a:latin typeface="+mn-lt"/>
                <a:cs typeface="Times New Roman" pitchFamily="18" charset="0"/>
              </a:rPr>
            </a:br>
            <a:r>
              <a:rPr lang="en-US" sz="3300" dirty="0" smtClean="0">
                <a:latin typeface="+mn-lt"/>
                <a:cs typeface="Times New Roman" pitchFamily="18" charset="0"/>
              </a:rPr>
              <a:t>                      (Continuous)</a:t>
            </a:r>
            <a:endParaRPr lang="en-US" sz="33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Title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Text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719"/>
          <a:stretch/>
        </p:blipFill>
        <p:spPr>
          <a:xfrm>
            <a:off x="7451223" y="6248400"/>
            <a:ext cx="1692777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4775"/>
            <a:ext cx="8324850" cy="6143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1356479"/>
            <a:ext cx="388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Compare the right most column (most recent x-ray) to the preceding x-rays on the left to judge whether overall healing of the OCD lesion is worse, the same, or better.</a:t>
            </a:r>
          </a:p>
          <a:p>
            <a:pPr marL="342900" lvl="0" indent="-342900">
              <a:buFontTx/>
              <a:buAutoNum type="arabicPeriod"/>
            </a:pPr>
            <a:endParaRPr lang="en-US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Take all images into account for your rating.</a:t>
            </a:r>
          </a:p>
          <a:p>
            <a:pPr marL="342900" lvl="0" indent="-342900">
              <a:buFontTx/>
              <a:buAutoNum type="arabicPeriod"/>
            </a:pPr>
            <a:endParaRPr lang="en-US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Click on slider bar and move to your rating.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3400" y="181035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+mn-lt"/>
                <a:cs typeface="Times New Roman" pitchFamily="18" charset="0"/>
              </a:rPr>
              <a:t>Study 2</a:t>
            </a:r>
            <a:r>
              <a:rPr lang="en-US" sz="3300" dirty="0" smtClean="0">
                <a:latin typeface="+mn-lt"/>
                <a:cs typeface="Times New Roman" pitchFamily="18" charset="0"/>
              </a:rPr>
              <a:t> – Overall Healing</a:t>
            </a:r>
            <a:br>
              <a:rPr lang="en-US" sz="3300" dirty="0" smtClean="0">
                <a:latin typeface="+mn-lt"/>
                <a:cs typeface="Times New Roman" pitchFamily="18" charset="0"/>
              </a:rPr>
            </a:br>
            <a:r>
              <a:rPr lang="en-US" sz="3300" dirty="0" smtClean="0">
                <a:latin typeface="+mn-lt"/>
                <a:cs typeface="Times New Roman" pitchFamily="18" charset="0"/>
              </a:rPr>
              <a:t>                      (Continuous)</a:t>
            </a:r>
            <a:endParaRPr lang="en-US" sz="33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Title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Text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0" y="76200"/>
            <a:ext cx="8677980" cy="67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Purpose of Study #1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test the inter- and </a:t>
            </a:r>
            <a:r>
              <a:rPr lang="en-US" dirty="0" smtClean="0"/>
              <a:t>intra-rater reliability of </a:t>
            </a:r>
            <a:r>
              <a:rPr lang="en-US" dirty="0"/>
              <a:t>OCD x-ray healing </a:t>
            </a:r>
            <a:r>
              <a:rPr lang="en-US" dirty="0" smtClean="0"/>
              <a:t>based on </a:t>
            </a:r>
            <a:r>
              <a:rPr lang="en-US" u="sng" dirty="0" smtClean="0"/>
              <a:t>initial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u="sng" dirty="0"/>
              <a:t>final </a:t>
            </a:r>
            <a:r>
              <a:rPr lang="en-US" u="sng" dirty="0" smtClean="0"/>
              <a:t>2 year follow-up</a:t>
            </a:r>
            <a:r>
              <a:rPr lang="en-US" dirty="0" smtClean="0"/>
              <a:t> x-rays.</a:t>
            </a:r>
          </a:p>
          <a:p>
            <a:endParaRPr lang="en-US" dirty="0"/>
          </a:p>
          <a:p>
            <a:pPr lvl="0"/>
            <a:r>
              <a:rPr lang="en-US" dirty="0" smtClean="0"/>
              <a:t>To compare </a:t>
            </a:r>
            <a:r>
              <a:rPr lang="en-US" dirty="0"/>
              <a:t>inter- and </a:t>
            </a:r>
            <a:r>
              <a:rPr lang="en-US" dirty="0" smtClean="0"/>
              <a:t>intra-rater </a:t>
            </a:r>
            <a:r>
              <a:rPr lang="en-US" dirty="0"/>
              <a:t>reliability </a:t>
            </a:r>
            <a:r>
              <a:rPr lang="en-US" dirty="0" smtClean="0"/>
              <a:t>of </a:t>
            </a:r>
            <a:r>
              <a:rPr lang="en-US" u="sng" dirty="0" smtClean="0"/>
              <a:t>continuous</a:t>
            </a:r>
            <a:r>
              <a:rPr lang="en-US" dirty="0" smtClean="0"/>
              <a:t> and </a:t>
            </a:r>
            <a:r>
              <a:rPr lang="en-US" u="sng" dirty="0" smtClean="0"/>
              <a:t>categorical</a:t>
            </a:r>
            <a:r>
              <a:rPr lang="en-US" dirty="0" smtClean="0"/>
              <a:t> scales of healing.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To determine the reliability of 6 sub-categories that may be important in determining OCD healing: </a:t>
            </a:r>
            <a:r>
              <a:rPr lang="en-US" u="sng" dirty="0"/>
              <a:t>s</a:t>
            </a:r>
            <a:r>
              <a:rPr lang="en-US" u="sng" dirty="0" smtClean="0"/>
              <a:t>clerosis, size, ossification, boundary, </a:t>
            </a:r>
            <a:r>
              <a:rPr lang="en-US" u="sng" dirty="0"/>
              <a:t>o</a:t>
            </a:r>
            <a:r>
              <a:rPr lang="en-US" u="sng" dirty="0" smtClean="0"/>
              <a:t>verall healing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81035"/>
            <a:ext cx="464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Study 1</a:t>
            </a:r>
            <a:r>
              <a:rPr lang="en-US" sz="33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– Overall Healing</a:t>
            </a:r>
            <a:br>
              <a:rPr lang="en-US" sz="33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</a:br>
            <a:r>
              <a:rPr lang="en-US" sz="33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3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                  (Continuous)</a:t>
            </a:r>
            <a:endParaRPr lang="en-US" sz="33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719"/>
          <a:stretch/>
        </p:blipFill>
        <p:spPr>
          <a:xfrm>
            <a:off x="7451223" y="6248400"/>
            <a:ext cx="1692777" cy="609600"/>
          </a:xfrm>
          <a:prstGeom prst="rect">
            <a:avLst/>
          </a:prstGeom>
        </p:spPr>
      </p:pic>
      <p:pic>
        <p:nvPicPr>
          <p:cNvPr id="6" name="Picture 5" descr="C:\Users\WALG3F\Desktop\BACKUP\ROCK GROUP\HEAL SEQUENCE\ROCK Top 30 X-ray Sequences\BR661041_X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06" b="804"/>
          <a:stretch/>
        </p:blipFill>
        <p:spPr bwMode="auto">
          <a:xfrm>
            <a:off x="533400" y="304800"/>
            <a:ext cx="1790700" cy="556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05"/>
          <a:stretch/>
        </p:blipFill>
        <p:spPr>
          <a:xfrm>
            <a:off x="438150" y="5943600"/>
            <a:ext cx="7086600" cy="826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1" y="1352610"/>
            <a:ext cx="457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healing – not defined. Up to the determination of the rater.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Compare the overall healing of the OCD lesion in the right column (final x-rays) to the left column (initial x-rays).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Take all images into account for your rating.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Click on slider bar and move to your rating.  </a:t>
            </a:r>
            <a:r>
              <a:rPr lang="en-US" dirty="0" smtClean="0">
                <a:solidFill>
                  <a:srgbClr val="FF0000"/>
                </a:solidFill>
              </a:rPr>
              <a:t>You must move the slider a bit to pick “0” or SAME.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5" name="Content Placeholder 4" descr="C:\Users\WALG3F\Desktop\BACKUP\ROCK GROUP\HEAL SEQUENCE\ROCK Top 30 X-ray Sequences\BR661041_XS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4" t="1" b="-133"/>
          <a:stretch/>
        </p:blipFill>
        <p:spPr bwMode="auto">
          <a:xfrm>
            <a:off x="2257424" y="304800"/>
            <a:ext cx="1781176" cy="5568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60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719"/>
          <a:stretch/>
        </p:blipFill>
        <p:spPr>
          <a:xfrm>
            <a:off x="7451223" y="6248400"/>
            <a:ext cx="1692777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8699" y="4343400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/>
              <a:t>completely unhealed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/>
              <a:t>substantially unhealed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/>
              <a:t>partially unhealed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/>
              <a:t>same/no difference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/>
              <a:t>partially healed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/>
              <a:t>substantially healed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/>
              <a:t>completely </a:t>
            </a:r>
            <a:r>
              <a:rPr lang="en-US" dirty="0" smtClean="0"/>
              <a:t>healed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1354753"/>
            <a:ext cx="4648199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Overall healing – not defined. Up to the determination of the rater.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Compare the overall healing of the OCD lesion in the right column (final x-rays) to the left column (initial x-rays).</a:t>
            </a:r>
          </a:p>
          <a:p>
            <a:pPr marL="342900" lvl="0" indent="-342900">
              <a:buFontTx/>
              <a:buAutoNum type="arabicPeriod"/>
            </a:pPr>
            <a:endParaRPr lang="en-US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Take all images into account for your rating.</a:t>
            </a:r>
          </a:p>
          <a:p>
            <a:pPr marL="342900" lvl="0" indent="-342900">
              <a:buFontTx/>
              <a:buAutoNum type="arabicPeriod"/>
            </a:pPr>
            <a:endParaRPr lang="en-US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Select rating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43400" y="181035"/>
            <a:ext cx="480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1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Study 1</a:t>
            </a:r>
            <a:r>
              <a:rPr lang="en-US" sz="31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– Overall Healing</a:t>
            </a:r>
          </a:p>
          <a:p>
            <a:pPr algn="l"/>
            <a:r>
              <a:rPr lang="en-US" sz="31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31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	 (Categorical)</a:t>
            </a:r>
            <a:endParaRPr lang="en-US" sz="31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1" name="Picture 10" descr="C:\Users\WALG3F\Desktop\BACKUP\ROCK GROUP\HEAL SEQUENCE\ROCK Top 30 X-ray Sequences\BR661041_X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06" b="804"/>
          <a:stretch/>
        </p:blipFill>
        <p:spPr bwMode="auto">
          <a:xfrm>
            <a:off x="533400" y="304800"/>
            <a:ext cx="1790700" cy="556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Content Placeholder 4" descr="C:\Users\WALG3F\Desktop\BACKUP\ROCK GROUP\HEAL SEQUENCE\ROCK Top 30 X-ray Sequences\BR661041_XS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4" t="1" b="-133"/>
          <a:stretch/>
        </p:blipFill>
        <p:spPr bwMode="auto">
          <a:xfrm>
            <a:off x="2257424" y="304800"/>
            <a:ext cx="1781176" cy="5568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28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81" y="2910780"/>
            <a:ext cx="5562600" cy="2194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992442"/>
            <a:ext cx="9144000" cy="1179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3276600"/>
            <a:ext cx="160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apparent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3470791"/>
            <a:ext cx="148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apparent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719"/>
          <a:stretch/>
        </p:blipFill>
        <p:spPr>
          <a:xfrm>
            <a:off x="7451223" y="6248400"/>
            <a:ext cx="1692777" cy="6096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47900" y="181035"/>
            <a:ext cx="4648200" cy="80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Study 1</a:t>
            </a:r>
            <a:r>
              <a:rPr lang="en-US" sz="33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– Boundary</a:t>
            </a:r>
            <a:endParaRPr lang="en-US" sz="33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950" y="1141274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Boundary </a:t>
            </a:r>
            <a:r>
              <a:rPr lang="en-US" dirty="0" smtClean="0"/>
              <a:t>– interface </a:t>
            </a:r>
            <a:r>
              <a:rPr lang="en-US" dirty="0"/>
              <a:t>between the parent </a:t>
            </a:r>
            <a:r>
              <a:rPr lang="en-US" dirty="0" smtClean="0"/>
              <a:t>bone and </a:t>
            </a:r>
            <a:r>
              <a:rPr lang="en-US" dirty="0"/>
              <a:t>progeny OCD </a:t>
            </a:r>
            <a:r>
              <a:rPr lang="en-US" dirty="0" smtClean="0"/>
              <a:t>lesion </a:t>
            </a:r>
          </a:p>
          <a:p>
            <a:pPr lvl="0"/>
            <a:endParaRPr lang="en-US" dirty="0"/>
          </a:p>
          <a:p>
            <a:pPr marL="342900" lvl="0" indent="-342900"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Compare </a:t>
            </a:r>
            <a:r>
              <a:rPr lang="en-US" dirty="0" smtClean="0">
                <a:solidFill>
                  <a:prstClr val="black"/>
                </a:solidFill>
              </a:rPr>
              <a:t>the appearance of the boundary in the right </a:t>
            </a:r>
            <a:r>
              <a:rPr lang="en-US" dirty="0">
                <a:solidFill>
                  <a:prstClr val="black"/>
                </a:solidFill>
              </a:rPr>
              <a:t>column (final x-rays) to </a:t>
            </a:r>
            <a:r>
              <a:rPr lang="en-US" dirty="0" smtClean="0">
                <a:solidFill>
                  <a:prstClr val="black"/>
                </a:solidFill>
              </a:rPr>
              <a:t>the left </a:t>
            </a:r>
            <a:r>
              <a:rPr lang="en-US" dirty="0">
                <a:solidFill>
                  <a:prstClr val="black"/>
                </a:solidFill>
              </a:rPr>
              <a:t>column (initial x-rays</a:t>
            </a:r>
            <a:r>
              <a:rPr lang="en-US" dirty="0" smtClean="0">
                <a:solidFill>
                  <a:prstClr val="black"/>
                </a:solidFill>
              </a:rPr>
              <a:t>).</a:t>
            </a:r>
            <a:endParaRPr lang="en-US" dirty="0" smtClean="0"/>
          </a:p>
          <a:p>
            <a:pPr marL="342900" lvl="0" indent="-342900"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Take </a:t>
            </a:r>
            <a:r>
              <a:rPr lang="en-US" dirty="0" smtClean="0">
                <a:solidFill>
                  <a:prstClr val="black"/>
                </a:solidFill>
              </a:rPr>
              <a:t>all </a:t>
            </a:r>
            <a:r>
              <a:rPr lang="en-US" dirty="0">
                <a:solidFill>
                  <a:prstClr val="black"/>
                </a:solidFill>
              </a:rPr>
              <a:t>images into account for your </a:t>
            </a:r>
            <a:r>
              <a:rPr lang="en-US" dirty="0" smtClean="0">
                <a:solidFill>
                  <a:prstClr val="black"/>
                </a:solidFill>
              </a:rPr>
              <a:t>rating.</a:t>
            </a:r>
            <a:endParaRPr lang="en-US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Click on slider bar and move to your rating.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9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839200" cy="1676399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dirty="0" smtClean="0"/>
              <a:t>Lesion Size </a:t>
            </a:r>
            <a:r>
              <a:rPr lang="en-US" sz="1800" dirty="0"/>
              <a:t>- the overall volume of the lesion (including height, width, and depth</a:t>
            </a:r>
            <a:r>
              <a:rPr lang="en-US" sz="1800" dirty="0" smtClean="0"/>
              <a:t>)</a:t>
            </a:r>
          </a:p>
          <a:p>
            <a:pPr marL="0" lvl="0" indent="0">
              <a:buNone/>
            </a:pPr>
            <a:endParaRPr lang="en-US" sz="1800" dirty="0" smtClean="0"/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sz="1800" dirty="0">
                <a:solidFill>
                  <a:prstClr val="black"/>
                </a:solidFill>
              </a:rPr>
              <a:t>Compare the </a:t>
            </a:r>
            <a:r>
              <a:rPr lang="en-US" sz="1800" dirty="0" smtClean="0">
                <a:solidFill>
                  <a:prstClr val="black"/>
                </a:solidFill>
              </a:rPr>
              <a:t>lesion size in </a:t>
            </a:r>
            <a:r>
              <a:rPr lang="en-US" sz="1800" dirty="0">
                <a:solidFill>
                  <a:prstClr val="black"/>
                </a:solidFill>
              </a:rPr>
              <a:t>the right column (final x-rays) to the left column (initial x-rays).</a:t>
            </a:r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Take all </a:t>
            </a:r>
            <a:r>
              <a:rPr lang="en-US" sz="1800" dirty="0">
                <a:solidFill>
                  <a:prstClr val="black"/>
                </a:solidFill>
              </a:rPr>
              <a:t>images into account for your rating.</a:t>
            </a:r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Click </a:t>
            </a:r>
            <a:r>
              <a:rPr lang="en-US" sz="1800" dirty="0">
                <a:solidFill>
                  <a:prstClr val="black"/>
                </a:solidFill>
              </a:rPr>
              <a:t>on slider bar and move to your rating.</a:t>
            </a:r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719"/>
          <a:stretch/>
        </p:blipFill>
        <p:spPr>
          <a:xfrm>
            <a:off x="7451223" y="6248400"/>
            <a:ext cx="1692777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9" b="33830"/>
          <a:stretch/>
        </p:blipFill>
        <p:spPr>
          <a:xfrm>
            <a:off x="0" y="5023373"/>
            <a:ext cx="9144000" cy="1225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04"/>
          <a:stretch/>
        </p:blipFill>
        <p:spPr>
          <a:xfrm>
            <a:off x="2514600" y="2950696"/>
            <a:ext cx="1819275" cy="207850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47900" y="181035"/>
            <a:ext cx="4648200" cy="80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Study 1</a:t>
            </a:r>
            <a:r>
              <a:rPr lang="en-US" sz="33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– Lesion Size</a:t>
            </a:r>
            <a:endParaRPr lang="en-US" sz="33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1"/>
          <a:stretch/>
        </p:blipFill>
        <p:spPr>
          <a:xfrm>
            <a:off x="4333875" y="2950696"/>
            <a:ext cx="1845177" cy="207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635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dirty="0"/>
              <a:t>Sclerosis - the high signal line of the parent bone that abuts the lesion (</a:t>
            </a:r>
            <a:r>
              <a:rPr lang="en-US" sz="1800" dirty="0" smtClean="0"/>
              <a:t>regardless of </a:t>
            </a:r>
            <a:r>
              <a:rPr lang="en-US" sz="1800" dirty="0"/>
              <a:t>whether the progeny bone is visible</a:t>
            </a:r>
            <a:r>
              <a:rPr lang="en-US" sz="1800" dirty="0" smtClean="0"/>
              <a:t>).</a:t>
            </a:r>
          </a:p>
          <a:p>
            <a:pPr marL="0" lvl="0" indent="0">
              <a:buNone/>
            </a:pPr>
            <a:endParaRPr lang="en-US" sz="1800" dirty="0" smtClean="0"/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Compare </a:t>
            </a:r>
            <a:r>
              <a:rPr lang="en-US" sz="1800" dirty="0">
                <a:solidFill>
                  <a:prstClr val="black"/>
                </a:solidFill>
              </a:rPr>
              <a:t>the </a:t>
            </a:r>
            <a:r>
              <a:rPr lang="en-US" sz="1800" dirty="0"/>
              <a:t>parent sclerotic bone rim to the surrounding parent </a:t>
            </a:r>
            <a:r>
              <a:rPr lang="en-US" sz="1800" dirty="0" smtClean="0"/>
              <a:t>bone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in the right column (final x-rays) to the left column (initial x-rays).</a:t>
            </a:r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sz="1800" dirty="0">
                <a:solidFill>
                  <a:prstClr val="black"/>
                </a:solidFill>
              </a:rPr>
              <a:t>Take all images into account for your rating.</a:t>
            </a:r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sz="1800" dirty="0">
                <a:solidFill>
                  <a:prstClr val="black"/>
                </a:solidFill>
              </a:rPr>
              <a:t>Click on slider bar and move to your rating.</a:t>
            </a:r>
          </a:p>
          <a:p>
            <a:pPr lvl="0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719"/>
          <a:stretch/>
        </p:blipFill>
        <p:spPr>
          <a:xfrm>
            <a:off x="7451223" y="6248400"/>
            <a:ext cx="1692777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6"/>
          <a:stretch/>
        </p:blipFill>
        <p:spPr>
          <a:xfrm>
            <a:off x="0" y="5054198"/>
            <a:ext cx="9144000" cy="1194202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537805" y="3124200"/>
            <a:ext cx="1980662" cy="2158990"/>
            <a:chOff x="-28937" y="3149171"/>
            <a:chExt cx="2276837" cy="24818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100"/>
            <a:stretch/>
          </p:blipFill>
          <p:spPr>
            <a:xfrm>
              <a:off x="-28937" y="3149171"/>
              <a:ext cx="2276837" cy="248183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1936830" y="4237687"/>
              <a:ext cx="304800" cy="30480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524000" y="4009087"/>
              <a:ext cx="0" cy="381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798843" y="4152900"/>
              <a:ext cx="169762" cy="30480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 txBox="1">
            <a:spLocks/>
          </p:cNvSpPr>
          <p:nvPr/>
        </p:nvSpPr>
        <p:spPr>
          <a:xfrm>
            <a:off x="2247900" y="181035"/>
            <a:ext cx="4648200" cy="80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Study 1</a:t>
            </a:r>
            <a:r>
              <a:rPr lang="en-US" sz="33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– Sclerosis</a:t>
            </a:r>
            <a:endParaRPr lang="en-US" sz="33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2"/>
          <a:stretch/>
        </p:blipFill>
        <p:spPr>
          <a:xfrm>
            <a:off x="4518467" y="3124200"/>
            <a:ext cx="1971745" cy="21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38401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dirty="0"/>
              <a:t>Surface contour - </a:t>
            </a:r>
            <a:r>
              <a:rPr lang="en-US" sz="1800" dirty="0" smtClean="0"/>
              <a:t>shape </a:t>
            </a:r>
            <a:r>
              <a:rPr lang="en-US" sz="1800" dirty="0"/>
              <a:t>of the most superficial portion of the progeny bone when visible or the crater edge when the progeny bone is not visible</a:t>
            </a:r>
            <a:r>
              <a:rPr lang="en-US" sz="1800" dirty="0" smtClean="0"/>
              <a:t>.</a:t>
            </a:r>
          </a:p>
          <a:p>
            <a:pPr marL="0" lvl="0" indent="0">
              <a:buNone/>
            </a:pPr>
            <a:endParaRPr lang="en-US" sz="1800" dirty="0"/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sz="1800" dirty="0">
                <a:solidFill>
                  <a:prstClr val="black"/>
                </a:solidFill>
              </a:rPr>
              <a:t>Compare the </a:t>
            </a:r>
            <a:r>
              <a:rPr lang="en-US" sz="1800" dirty="0" smtClean="0">
                <a:solidFill>
                  <a:prstClr val="black"/>
                </a:solidFill>
              </a:rPr>
              <a:t>surface contour in </a:t>
            </a:r>
            <a:r>
              <a:rPr lang="en-US" sz="1800" dirty="0">
                <a:solidFill>
                  <a:prstClr val="black"/>
                </a:solidFill>
              </a:rPr>
              <a:t>the right column (final x-rays) to the left column (initial x-rays).</a:t>
            </a:r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sz="1800" dirty="0">
                <a:solidFill>
                  <a:prstClr val="black"/>
                </a:solidFill>
              </a:rPr>
              <a:t>Take all images into account for your rating.</a:t>
            </a:r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sz="1800" dirty="0">
                <a:solidFill>
                  <a:prstClr val="black"/>
                </a:solidFill>
              </a:rPr>
              <a:t>Click on slider bar and move to your rating.</a:t>
            </a:r>
          </a:p>
          <a:p>
            <a:pPr marL="0" lv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719"/>
          <a:stretch/>
        </p:blipFill>
        <p:spPr>
          <a:xfrm>
            <a:off x="7451223" y="6248400"/>
            <a:ext cx="1692777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61"/>
          <a:stretch/>
        </p:blipFill>
        <p:spPr>
          <a:xfrm>
            <a:off x="0" y="5048411"/>
            <a:ext cx="9144000" cy="1199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" y="3060782"/>
            <a:ext cx="7086600" cy="20446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3187266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Concave                                 Straight                                 Convex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47900" y="181035"/>
            <a:ext cx="4648200" cy="80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Study 1</a:t>
            </a:r>
            <a:r>
              <a:rPr lang="en-US" sz="33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– Contour</a:t>
            </a:r>
            <a:endParaRPr lang="en-US" sz="33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455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dirty="0"/>
              <a:t>Ossification - </a:t>
            </a:r>
            <a:r>
              <a:rPr lang="en-US" sz="1800" dirty="0" smtClean="0"/>
              <a:t>amount </a:t>
            </a:r>
            <a:r>
              <a:rPr lang="en-US" sz="1800" dirty="0"/>
              <a:t>of bone </a:t>
            </a:r>
            <a:r>
              <a:rPr lang="en-US" sz="1800" dirty="0" smtClean="0"/>
              <a:t>formation in </a:t>
            </a:r>
            <a:r>
              <a:rPr lang="en-US" sz="1800" dirty="0"/>
              <a:t>the OCD </a:t>
            </a:r>
            <a:r>
              <a:rPr lang="en-US" sz="1800" dirty="0" smtClean="0"/>
              <a:t>progeny region.</a:t>
            </a:r>
          </a:p>
          <a:p>
            <a:pPr marL="0" lvl="0" indent="0">
              <a:buNone/>
            </a:pPr>
            <a:endParaRPr lang="en-US" sz="1800" dirty="0" smtClean="0"/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sz="1800" dirty="0">
                <a:solidFill>
                  <a:prstClr val="black"/>
                </a:solidFill>
              </a:rPr>
              <a:t>Compare the </a:t>
            </a:r>
            <a:r>
              <a:rPr lang="en-US" sz="1800" dirty="0" smtClean="0">
                <a:solidFill>
                  <a:prstClr val="black"/>
                </a:solidFill>
              </a:rPr>
              <a:t>ossification in </a:t>
            </a:r>
            <a:r>
              <a:rPr lang="en-US" sz="1800" dirty="0">
                <a:solidFill>
                  <a:prstClr val="black"/>
                </a:solidFill>
              </a:rPr>
              <a:t>the right column (final x-rays) to the left column (initial x-rays).</a:t>
            </a:r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sz="1800" dirty="0">
                <a:solidFill>
                  <a:prstClr val="black"/>
                </a:solidFill>
              </a:rPr>
              <a:t>Take all images into account for your rating.</a:t>
            </a:r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sz="1800" dirty="0">
                <a:solidFill>
                  <a:prstClr val="black"/>
                </a:solidFill>
              </a:rPr>
              <a:t>Click on slider bar and move to your rating.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719"/>
          <a:stretch/>
        </p:blipFill>
        <p:spPr>
          <a:xfrm>
            <a:off x="7451223" y="6248400"/>
            <a:ext cx="1692777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437"/>
            <a:ext cx="9144000" cy="1121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/>
          <a:stretch/>
        </p:blipFill>
        <p:spPr>
          <a:xfrm>
            <a:off x="2667000" y="3096585"/>
            <a:ext cx="1828800" cy="207850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47900" y="181035"/>
            <a:ext cx="4648200" cy="80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Study 1</a:t>
            </a:r>
            <a:r>
              <a:rPr lang="en-US" sz="33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– Ossification</a:t>
            </a:r>
            <a:endParaRPr lang="en-US" sz="33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1"/>
          <a:stretch/>
        </p:blipFill>
        <p:spPr>
          <a:xfrm>
            <a:off x="4495800" y="3096585"/>
            <a:ext cx="1845177" cy="207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</TotalTime>
  <Words>684</Words>
  <Application>Microsoft Office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Rock</vt:lpstr>
      <vt:lpstr>Healing Sequence Studies 1 &amp; 2</vt:lpstr>
      <vt:lpstr>Purpose of Study #1</vt:lpstr>
      <vt:lpstr>Study 1 – Overall Healing                       (Continuous)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Purpose of Study #2</vt:lpstr>
      <vt:lpstr>Title</vt:lpstr>
      <vt:lpstr>Title</vt:lpstr>
      <vt:lpstr>Title</vt:lpstr>
    </vt:vector>
  </TitlesOfParts>
  <Company>CCHMC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Wall</dc:creator>
  <cp:lastModifiedBy>Donohue, Kyna</cp:lastModifiedBy>
  <cp:revision>43</cp:revision>
  <dcterms:created xsi:type="dcterms:W3CDTF">2014-07-10T15:39:10Z</dcterms:created>
  <dcterms:modified xsi:type="dcterms:W3CDTF">2014-09-24T13:39:16Z</dcterms:modified>
</cp:coreProperties>
</file>