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75" r:id="rId4"/>
    <p:sldId id="276" r:id="rId5"/>
    <p:sldId id="265" r:id="rId6"/>
    <p:sldId id="266" r:id="rId7"/>
    <p:sldId id="277" r:id="rId8"/>
    <p:sldId id="268" r:id="rId9"/>
    <p:sldId id="281" r:id="rId10"/>
    <p:sldId id="267" r:id="rId11"/>
    <p:sldId id="269" r:id="rId12"/>
    <p:sldId id="270" r:id="rId13"/>
    <p:sldId id="278" r:id="rId14"/>
    <p:sldId id="271" r:id="rId15"/>
    <p:sldId id="279" r:id="rId16"/>
    <p:sldId id="272" r:id="rId17"/>
    <p:sldId id="273" r:id="rId18"/>
    <p:sldId id="280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4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104BD-1A9A-4BB3-A700-D80EDBAF99AB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54AAD-DE42-496D-ADE0-858B8E539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622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104BD-1A9A-4BB3-A700-D80EDBAF99AB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54AAD-DE42-496D-ADE0-858B8E539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277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104BD-1A9A-4BB3-A700-D80EDBAF99AB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54AAD-DE42-496D-ADE0-858B8E539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006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104BD-1A9A-4BB3-A700-D80EDBAF99AB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54AAD-DE42-496D-ADE0-858B8E539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878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104BD-1A9A-4BB3-A700-D80EDBAF99AB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54AAD-DE42-496D-ADE0-858B8E539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175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104BD-1A9A-4BB3-A700-D80EDBAF99AB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54AAD-DE42-496D-ADE0-858B8E539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014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104BD-1A9A-4BB3-A700-D80EDBAF99AB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54AAD-DE42-496D-ADE0-858B8E539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327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104BD-1A9A-4BB3-A700-D80EDBAF99AB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54AAD-DE42-496D-ADE0-858B8E539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29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104BD-1A9A-4BB3-A700-D80EDBAF99AB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54AAD-DE42-496D-ADE0-858B8E539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877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104BD-1A9A-4BB3-A700-D80EDBAF99AB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54AAD-DE42-496D-ADE0-858B8E539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81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104BD-1A9A-4BB3-A700-D80EDBAF99AB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54AAD-DE42-496D-ADE0-858B8E539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720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104BD-1A9A-4BB3-A700-D80EDBAF99AB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54AAD-DE42-496D-ADE0-858B8E539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943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OCD X-Ray Classification Reliability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ROCK Study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194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Progeny Bone 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Visibility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6227593"/>
              </p:ext>
            </p:extLst>
          </p:nvPr>
        </p:nvGraphicFramePr>
        <p:xfrm>
          <a:off x="533400" y="1752600"/>
          <a:ext cx="8305800" cy="1005840"/>
        </p:xfrm>
        <a:graphic>
          <a:graphicData uri="http://schemas.openxmlformats.org/drawingml/2006/table">
            <a:tbl>
              <a:tblPr firstRow="1" firstCol="1" bandRow="1"/>
              <a:tblGrid>
                <a:gridCol w="5078507"/>
                <a:gridCol w="1791498"/>
                <a:gridCol w="1435795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Progeny</a:t>
                      </a:r>
                      <a:r>
                        <a:rPr lang="en-US" sz="1800" b="1" baseline="0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 Bone Visibility (Yes/No)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Κappa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% </a:t>
                      </a:r>
                      <a:r>
                        <a:rPr lang="en-US" sz="1600" b="1" dirty="0" smtClean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Agreement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INTERRATER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0.45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36% (16/45)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INTRARATER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0.67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85% (267/315)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85" t="22846" r="24639" b="66897"/>
          <a:stretch/>
        </p:blipFill>
        <p:spPr bwMode="auto">
          <a:xfrm>
            <a:off x="5981700" y="132347"/>
            <a:ext cx="3162300" cy="1068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2328461"/>
              </p:ext>
            </p:extLst>
          </p:nvPr>
        </p:nvGraphicFramePr>
        <p:xfrm>
          <a:off x="7082589" y="5212080"/>
          <a:ext cx="20574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</a:tblGrid>
              <a:tr h="15240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Kappa Agreement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0.81-1</a:t>
                      </a:r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excellent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0.61-0.8 = substantial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0.41-0.6 = moderate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2192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0.21-0.4 = fair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0-0.2 = slight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10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Progeny Bone 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Fragmentation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85" t="34027" r="24639" b="59161"/>
          <a:stretch/>
        </p:blipFill>
        <p:spPr bwMode="auto">
          <a:xfrm>
            <a:off x="5981700" y="152400"/>
            <a:ext cx="3162300" cy="70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8471476"/>
              </p:ext>
            </p:extLst>
          </p:nvPr>
        </p:nvGraphicFramePr>
        <p:xfrm>
          <a:off x="533400" y="1752600"/>
          <a:ext cx="8305800" cy="1005840"/>
        </p:xfrm>
        <a:graphic>
          <a:graphicData uri="http://schemas.openxmlformats.org/drawingml/2006/table">
            <a:tbl>
              <a:tblPr firstRow="1" firstCol="1" bandRow="1"/>
              <a:tblGrid>
                <a:gridCol w="5078507"/>
                <a:gridCol w="1791498"/>
                <a:gridCol w="1435795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Progeny Bone Fragmentation (Yes/No)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Κappa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% Agreement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INTERRATER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0.54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50% (8/16)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INTRARATER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0.64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86% (153/177)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2328461"/>
              </p:ext>
            </p:extLst>
          </p:nvPr>
        </p:nvGraphicFramePr>
        <p:xfrm>
          <a:off x="7082589" y="5212080"/>
          <a:ext cx="20574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</a:tblGrid>
              <a:tr h="15240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Kappa Agreement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0.81-1</a:t>
                      </a:r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excellent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0.61-0.8 = substantial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0.41-0.6 = moderate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2192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0.21-0.4 = fair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0-0.2 = slight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7379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Progeny Bone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Displacement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85" t="40839" r="24639" b="50502"/>
          <a:stretch/>
        </p:blipFill>
        <p:spPr bwMode="auto">
          <a:xfrm>
            <a:off x="5981700" y="152400"/>
            <a:ext cx="3162300" cy="90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2328461"/>
              </p:ext>
            </p:extLst>
          </p:nvPr>
        </p:nvGraphicFramePr>
        <p:xfrm>
          <a:off x="7082589" y="5212080"/>
          <a:ext cx="20574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</a:tblGrid>
              <a:tr h="15240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Kappa Agreement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0.81-1</a:t>
                      </a:r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excellent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0.61-0.8 = substantial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0.41-0.6 = moderate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2192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0.21-0.4 = fair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0-0.2 = slight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9474260"/>
              </p:ext>
            </p:extLst>
          </p:nvPr>
        </p:nvGraphicFramePr>
        <p:xfrm>
          <a:off x="609600" y="1676400"/>
          <a:ext cx="8001000" cy="1249680"/>
        </p:xfrm>
        <a:graphic>
          <a:graphicData uri="http://schemas.openxmlformats.org/drawingml/2006/table">
            <a:tbl>
              <a:tblPr firstRow="1" firstCol="1" bandRow="1"/>
              <a:tblGrid>
                <a:gridCol w="4892140"/>
                <a:gridCol w="1725754"/>
                <a:gridCol w="1383106"/>
              </a:tblGrid>
              <a:tr h="2416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mbria"/>
                          <a:cs typeface="Times New Roman"/>
                        </a:rPr>
                        <a:t>Progeny Bone Displacement (None/Partial/Total)</a:t>
                      </a:r>
                      <a:endParaRPr kumimoji="0" lang="en-U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5302" marR="453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5302" marR="4530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5302" marR="4530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6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5302" marR="453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ICC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5302" marR="4530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% </a:t>
                      </a:r>
                      <a:r>
                        <a:rPr lang="en-US" sz="1600" b="1" dirty="0" smtClean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Agreement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5302" marR="4530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8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INTERRATER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45302" marR="453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0.52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45302" marR="453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13% (2/16)</a:t>
                      </a:r>
                    </a:p>
                  </a:txBody>
                  <a:tcPr marL="45302" marR="453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8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45302" marR="453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Kappa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45302" marR="453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% Agreement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45302" marR="453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8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INTRARATER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0.80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91% (161/177)</a:t>
                      </a: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9764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Progeny Bone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Center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Radiodensity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85" t="50306" r="24639" b="39880"/>
          <a:stretch/>
        </p:blipFill>
        <p:spPr bwMode="auto">
          <a:xfrm>
            <a:off x="5981700" y="152400"/>
            <a:ext cx="3162300" cy="1022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1357389"/>
              </p:ext>
            </p:extLst>
          </p:nvPr>
        </p:nvGraphicFramePr>
        <p:xfrm>
          <a:off x="228600" y="1600200"/>
          <a:ext cx="8686800" cy="1249680"/>
        </p:xfrm>
        <a:graphic>
          <a:graphicData uri="http://schemas.openxmlformats.org/drawingml/2006/table">
            <a:tbl>
              <a:tblPr firstRow="1" firstCol="1" bandRow="1"/>
              <a:tblGrid>
                <a:gridCol w="5791200"/>
                <a:gridCol w="1393943"/>
                <a:gridCol w="1501657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mbria"/>
                          <a:cs typeface="Times New Roman"/>
                        </a:rPr>
                        <a:t>Progeny Bone Center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mbria"/>
                          <a:cs typeface="Times New Roman"/>
                        </a:rPr>
                        <a:t>Radiodensity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mbria"/>
                          <a:cs typeface="Times New Roman"/>
                        </a:rPr>
                        <a:t> (More/Same/Less)</a:t>
                      </a:r>
                      <a:endParaRPr kumimoji="0" lang="en-U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5302" marR="453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5302" marR="4530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5302" marR="4530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5302" marR="453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ICC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5302" marR="4530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%</a:t>
                      </a:r>
                      <a:r>
                        <a:rPr lang="en-US" sz="1600" b="1" baseline="0" dirty="0" smtClean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 Agreement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5302" marR="4530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INTERRATER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45302" marR="453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0.52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5302" marR="453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25% (4/16)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5302" marR="453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Kappa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INTRARATER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0.57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75% (133/177)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739871"/>
              </p:ext>
            </p:extLst>
          </p:nvPr>
        </p:nvGraphicFramePr>
        <p:xfrm>
          <a:off x="7082589" y="5212080"/>
          <a:ext cx="20574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</a:tblGrid>
              <a:tr h="15240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Kappa Agreement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0.81-1</a:t>
                      </a:r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excellent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0.61-0.8 = substantial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0.41-0.6 = moderate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2192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0.21-0.4 = fair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0-0.2 = slight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177290"/>
              </p:ext>
            </p:extLst>
          </p:nvPr>
        </p:nvGraphicFramePr>
        <p:xfrm>
          <a:off x="5029200" y="5486400"/>
          <a:ext cx="20574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</a:tblGrid>
              <a:tr h="15240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ICC Agreement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0.75-1</a:t>
                      </a:r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excellent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0.60-0.75 = good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12192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0.40-0.59 = fair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0-0.39 = poor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454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Progeny Bone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Center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Radiodensity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85" t="50306" r="24639" b="39880"/>
          <a:stretch/>
        </p:blipFill>
        <p:spPr bwMode="auto">
          <a:xfrm>
            <a:off x="5981700" y="152400"/>
            <a:ext cx="3162300" cy="1022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7679415"/>
              </p:ext>
            </p:extLst>
          </p:nvPr>
        </p:nvGraphicFramePr>
        <p:xfrm>
          <a:off x="228600" y="1600200"/>
          <a:ext cx="8686800" cy="1249680"/>
        </p:xfrm>
        <a:graphic>
          <a:graphicData uri="http://schemas.openxmlformats.org/drawingml/2006/table">
            <a:tbl>
              <a:tblPr firstRow="1" firstCol="1" bandRow="1"/>
              <a:tblGrid>
                <a:gridCol w="5791200"/>
                <a:gridCol w="1393943"/>
                <a:gridCol w="1501657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mbria"/>
                          <a:cs typeface="Times New Roman"/>
                        </a:rPr>
                        <a:t>Progeny Bone Center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mbria"/>
                          <a:cs typeface="Times New Roman"/>
                        </a:rPr>
                        <a:t>Radiodensity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mbria"/>
                          <a:cs typeface="Times New Roman"/>
                        </a:rPr>
                        <a:t> (More/Same/Less)</a:t>
                      </a:r>
                      <a:endParaRPr kumimoji="0" lang="en-U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5302" marR="453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5302" marR="4530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5302" marR="4530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5302" marR="453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ICC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5302" marR="4530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%</a:t>
                      </a:r>
                      <a:r>
                        <a:rPr lang="en-US" sz="1600" b="1" baseline="0" dirty="0" smtClean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 Agreement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5302" marR="4530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INTERRATER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45302" marR="453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0.52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5302" marR="453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25% (4/16)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5302" marR="453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Kappa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INTRARATER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0.57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75% (133/177)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236499"/>
              </p:ext>
            </p:extLst>
          </p:nvPr>
        </p:nvGraphicFramePr>
        <p:xfrm>
          <a:off x="7082589" y="5212080"/>
          <a:ext cx="20574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</a:tblGrid>
              <a:tr h="15240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Kappa Agreement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0.81-1</a:t>
                      </a:r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excellent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0.61-0.8 = substantial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0.41-0.6 = moderate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2192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0.21-0.4 = fair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0-0.2 = slight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286509"/>
              </p:ext>
            </p:extLst>
          </p:nvPr>
        </p:nvGraphicFramePr>
        <p:xfrm>
          <a:off x="5029200" y="5486400"/>
          <a:ext cx="20574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</a:tblGrid>
              <a:tr h="15240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ICC Agreement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0.75-1</a:t>
                      </a:r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excellent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0.60-0.75 = good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12192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0.40-0.59 = fair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0-0.39 = poor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8063998"/>
              </p:ext>
            </p:extLst>
          </p:nvPr>
        </p:nvGraphicFramePr>
        <p:xfrm>
          <a:off x="228600" y="2971800"/>
          <a:ext cx="8686800" cy="1005840"/>
        </p:xfrm>
        <a:graphic>
          <a:graphicData uri="http://schemas.openxmlformats.org/drawingml/2006/table">
            <a:tbl>
              <a:tblPr firstRow="1" firstCol="1" bandRow="1"/>
              <a:tblGrid>
                <a:gridCol w="5791200"/>
                <a:gridCol w="1393943"/>
                <a:gridCol w="1501657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mbria"/>
                          <a:cs typeface="Times New Roman"/>
                        </a:rPr>
                        <a:t>Progeny Bone Center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mbria"/>
                          <a:cs typeface="Times New Roman"/>
                        </a:rPr>
                        <a:t>Radiodensity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mbria"/>
                          <a:cs typeface="Times New Roman"/>
                        </a:rPr>
                        <a:t> (More/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mbria"/>
                          <a:cs typeface="Times New Roman"/>
                        </a:rPr>
                        <a:t>LessORSame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mbria"/>
                          <a:cs typeface="Times New Roman"/>
                        </a:rPr>
                        <a:t>)</a:t>
                      </a:r>
                      <a:endParaRPr kumimoji="0" lang="en-U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Κappa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mbria"/>
                          <a:cs typeface="Times New Roman"/>
                        </a:rPr>
                        <a:t>% Agreement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INTERRATER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0.68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63% (10/16)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INTRARATER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0.27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90% (160/177)</a:t>
                      </a: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286687"/>
              </p:ext>
            </p:extLst>
          </p:nvPr>
        </p:nvGraphicFramePr>
        <p:xfrm>
          <a:off x="228600" y="4114800"/>
          <a:ext cx="8686800" cy="1005840"/>
        </p:xfrm>
        <a:graphic>
          <a:graphicData uri="http://schemas.openxmlformats.org/drawingml/2006/table">
            <a:tbl>
              <a:tblPr firstRow="1" firstCol="1" bandRow="1"/>
              <a:tblGrid>
                <a:gridCol w="5791200"/>
                <a:gridCol w="1393943"/>
                <a:gridCol w="1501657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mbria"/>
                          <a:cs typeface="Times New Roman"/>
                        </a:rPr>
                        <a:t>Progeny Bone Center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mbria"/>
                          <a:cs typeface="Times New Roman"/>
                        </a:rPr>
                        <a:t>Radiodensity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mbria"/>
                          <a:cs typeface="Times New Roman"/>
                        </a:rPr>
                        <a:t> (Less/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mbria"/>
                          <a:cs typeface="Times New Roman"/>
                        </a:rPr>
                        <a:t>MoreORSame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mbria"/>
                          <a:cs typeface="Times New Roman"/>
                        </a:rPr>
                        <a:t>)</a:t>
                      </a:r>
                      <a:endParaRPr kumimoji="0" lang="en-U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Κappa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mbria"/>
                          <a:cs typeface="Times New Roman"/>
                        </a:rPr>
                        <a:t>% Agreement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INTERRATER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0.64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56% (9/16)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INTRARATER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0.65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83% (147/177)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5981700" y="3687370"/>
            <a:ext cx="2857500" cy="268705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87569" y="5107012"/>
            <a:ext cx="3241431" cy="844669"/>
            <a:chOff x="5059280" y="4463466"/>
            <a:chExt cx="4067175" cy="1032459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154"/>
            <a:stretch/>
          </p:blipFill>
          <p:spPr bwMode="auto">
            <a:xfrm>
              <a:off x="5059280" y="4463466"/>
              <a:ext cx="4067175" cy="10324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Rounded Rectangle 12"/>
            <p:cNvSpPr/>
            <p:nvPr/>
          </p:nvSpPr>
          <p:spPr>
            <a:xfrm rot="999239">
              <a:off x="7450908" y="4994100"/>
              <a:ext cx="1109404" cy="15838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52400" y="6027929"/>
            <a:ext cx="3276600" cy="830071"/>
            <a:chOff x="5059280" y="5881689"/>
            <a:chExt cx="3848100" cy="996364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630"/>
            <a:stretch/>
          </p:blipFill>
          <p:spPr bwMode="auto">
            <a:xfrm>
              <a:off x="5059280" y="5881689"/>
              <a:ext cx="3848100" cy="9963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Rounded Rectangle 15"/>
            <p:cNvSpPr/>
            <p:nvPr/>
          </p:nvSpPr>
          <p:spPr>
            <a:xfrm rot="792652">
              <a:off x="7133884" y="6373074"/>
              <a:ext cx="1109404" cy="15838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7" name="Straight Arrow Connector 16"/>
          <p:cNvCxnSpPr/>
          <p:nvPr/>
        </p:nvCxnSpPr>
        <p:spPr>
          <a:xfrm flipH="1">
            <a:off x="3429000" y="3956075"/>
            <a:ext cx="2552700" cy="137792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981700" y="4839016"/>
            <a:ext cx="2857500" cy="268705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3429000" y="5107012"/>
            <a:ext cx="2552700" cy="11413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4947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Progeny Bone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Rim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Radiodensity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85" t="60236" r="24639" b="31451"/>
          <a:stretch/>
        </p:blipFill>
        <p:spPr bwMode="auto">
          <a:xfrm>
            <a:off x="5981700" y="200526"/>
            <a:ext cx="3162300" cy="866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0098161"/>
              </p:ext>
            </p:extLst>
          </p:nvPr>
        </p:nvGraphicFramePr>
        <p:xfrm>
          <a:off x="457200" y="1600200"/>
          <a:ext cx="8420100" cy="1249680"/>
        </p:xfrm>
        <a:graphic>
          <a:graphicData uri="http://schemas.openxmlformats.org/drawingml/2006/table">
            <a:tbl>
              <a:tblPr firstRow="1" firstCol="1" bandRow="1"/>
              <a:tblGrid>
                <a:gridCol w="5486400"/>
                <a:gridCol w="1485900"/>
                <a:gridCol w="144780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mbria"/>
                          <a:cs typeface="Times New Roman"/>
                        </a:rPr>
                        <a:t>Progeny Bone Rim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mbria"/>
                          <a:cs typeface="Times New Roman"/>
                        </a:rPr>
                        <a:t>Radiodensity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mbria"/>
                          <a:cs typeface="Times New Roman"/>
                        </a:rPr>
                        <a:t> (More/Same/Less)</a:t>
                      </a:r>
                      <a:endParaRPr kumimoji="0" lang="en-U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5302" marR="453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5302" marR="4530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5302" marR="4530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5302" marR="453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ICC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5302" marR="4530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% </a:t>
                      </a:r>
                      <a:r>
                        <a:rPr lang="en-US" sz="1600" b="1" dirty="0" smtClean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Agreement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5302" marR="4530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mbria"/>
                          <a:cs typeface="Times New Roman"/>
                        </a:rPr>
                        <a:t>INTERRATER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5302" marR="453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0.11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5302" marR="453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0% (0/16)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5302" marR="453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Kappa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en-US" sz="1600" b="1" baseline="0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 Agreement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INTRARATER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0.32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66% (116/177)</a:t>
                      </a: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771740"/>
              </p:ext>
            </p:extLst>
          </p:nvPr>
        </p:nvGraphicFramePr>
        <p:xfrm>
          <a:off x="7082589" y="5212080"/>
          <a:ext cx="20574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</a:tblGrid>
              <a:tr h="15240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Kappa Agreement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0.81-1</a:t>
                      </a:r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excellent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0.61-0.8 = substantial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0.41-0.6 = moderate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2192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0.21-0.4 = fair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0-0.2 = slight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250163"/>
              </p:ext>
            </p:extLst>
          </p:nvPr>
        </p:nvGraphicFramePr>
        <p:xfrm>
          <a:off x="5029200" y="5486400"/>
          <a:ext cx="20574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</a:tblGrid>
              <a:tr h="15240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ICC Agreement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0.75-1</a:t>
                      </a:r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excellent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0.60-0.75 = good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12192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0.40-0.59 = fair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0-0.39 = poor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965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Progeny Bone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Rim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Radiodensity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85" t="60236" r="24639" b="31451"/>
          <a:stretch/>
        </p:blipFill>
        <p:spPr bwMode="auto">
          <a:xfrm>
            <a:off x="5981700" y="200526"/>
            <a:ext cx="3162300" cy="866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6264540"/>
              </p:ext>
            </p:extLst>
          </p:nvPr>
        </p:nvGraphicFramePr>
        <p:xfrm>
          <a:off x="457200" y="1600200"/>
          <a:ext cx="8420100" cy="1249680"/>
        </p:xfrm>
        <a:graphic>
          <a:graphicData uri="http://schemas.openxmlformats.org/drawingml/2006/table">
            <a:tbl>
              <a:tblPr firstRow="1" firstCol="1" bandRow="1"/>
              <a:tblGrid>
                <a:gridCol w="5486400"/>
                <a:gridCol w="1485900"/>
                <a:gridCol w="144780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mbria"/>
                          <a:cs typeface="Times New Roman"/>
                        </a:rPr>
                        <a:t>Progeny Bone Rim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mbria"/>
                          <a:cs typeface="Times New Roman"/>
                        </a:rPr>
                        <a:t>Radiodensity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mbria"/>
                          <a:cs typeface="Times New Roman"/>
                        </a:rPr>
                        <a:t> (More/Same/Less)</a:t>
                      </a:r>
                      <a:endParaRPr kumimoji="0" lang="en-U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5302" marR="453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5302" marR="4530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5302" marR="4530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5302" marR="453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ICC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5302" marR="4530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% </a:t>
                      </a:r>
                      <a:r>
                        <a:rPr lang="en-US" sz="1600" b="1" dirty="0" smtClean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Agreement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5302" marR="4530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mbria"/>
                          <a:cs typeface="Times New Roman"/>
                        </a:rPr>
                        <a:t>INTERRATER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5302" marR="453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0.11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5302" marR="453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0% (0/16)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5302" marR="453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Kappa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en-US" sz="1600" b="1" baseline="0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 Agreement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INTRARATER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0.32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66% (116/177)</a:t>
                      </a: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1338557"/>
              </p:ext>
            </p:extLst>
          </p:nvPr>
        </p:nvGraphicFramePr>
        <p:xfrm>
          <a:off x="457200" y="3023235"/>
          <a:ext cx="8381999" cy="1015365"/>
        </p:xfrm>
        <a:graphic>
          <a:graphicData uri="http://schemas.openxmlformats.org/drawingml/2006/table">
            <a:tbl>
              <a:tblPr firstRow="1" firstCol="1" bandRow="1"/>
              <a:tblGrid>
                <a:gridCol w="5486406"/>
                <a:gridCol w="1427778"/>
                <a:gridCol w="1467815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mbria"/>
                          <a:cs typeface="Times New Roman"/>
                        </a:rPr>
                        <a:t>Progeny Bone Rim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mbria"/>
                          <a:cs typeface="Times New Roman"/>
                        </a:rPr>
                        <a:t>Radiodensity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mbria"/>
                          <a:cs typeface="Times New Roman"/>
                        </a:rPr>
                        <a:t> (More/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mbria"/>
                          <a:cs typeface="Times New Roman"/>
                        </a:rPr>
                        <a:t>LessORSame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mbria"/>
                          <a:cs typeface="Times New Roman"/>
                        </a:rPr>
                        <a:t>)</a:t>
                      </a:r>
                      <a:endParaRPr kumimoji="0" lang="en-U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5302" marR="453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5302" marR="4530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5302" marR="4530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Κappa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% Agreement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INTERRATER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0.61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50% (8/16)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INTRARATER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0.14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90% (159/177)</a:t>
                      </a:r>
                      <a:endParaRPr lang="en-US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7197307"/>
              </p:ext>
            </p:extLst>
          </p:nvPr>
        </p:nvGraphicFramePr>
        <p:xfrm>
          <a:off x="457200" y="4191000"/>
          <a:ext cx="8420100" cy="1015365"/>
        </p:xfrm>
        <a:graphic>
          <a:graphicData uri="http://schemas.openxmlformats.org/drawingml/2006/table">
            <a:tbl>
              <a:tblPr firstRow="1" firstCol="1" bandRow="1"/>
              <a:tblGrid>
                <a:gridCol w="5486400"/>
                <a:gridCol w="1485900"/>
                <a:gridCol w="144780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mbria"/>
                          <a:cs typeface="Times New Roman"/>
                        </a:rPr>
                        <a:t>Progeny Bone Rim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mbria"/>
                          <a:cs typeface="Times New Roman"/>
                        </a:rPr>
                        <a:t>Radiodensity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mbria"/>
                          <a:cs typeface="Times New Roman"/>
                        </a:rPr>
                        <a:t> (Less/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mbria"/>
                          <a:cs typeface="Times New Roman"/>
                        </a:rPr>
                        <a:t>MoreORSame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mbria"/>
                          <a:cs typeface="Times New Roman"/>
                        </a:rPr>
                        <a:t>)</a:t>
                      </a:r>
                      <a:endParaRPr kumimoji="0" lang="en-U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5302" marR="453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5302" marR="4530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5302" marR="4530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5302" marR="453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Kappa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5302" marR="4530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% </a:t>
                      </a:r>
                      <a:r>
                        <a:rPr lang="en-US" sz="1600" b="1" dirty="0" smtClean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Agreement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5302" marR="4530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INTERRATER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0.01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0% (0/16)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INTRARATER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0.36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70% (124/177)</a:t>
                      </a:r>
                      <a:endParaRPr lang="en-US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65" marR="6286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5867400" y="3769895"/>
            <a:ext cx="2971800" cy="268705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867400" y="4953000"/>
            <a:ext cx="2971800" cy="268705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236499"/>
              </p:ext>
            </p:extLst>
          </p:nvPr>
        </p:nvGraphicFramePr>
        <p:xfrm>
          <a:off x="7082589" y="5212080"/>
          <a:ext cx="20574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</a:tblGrid>
              <a:tr h="15240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Kappa Agreement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0.81-1</a:t>
                      </a:r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excellent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0.61-0.8 = substantial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0.41-0.6 = moderate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2192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0.21-0.4 = fair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0-0.2 = slight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286509"/>
              </p:ext>
            </p:extLst>
          </p:nvPr>
        </p:nvGraphicFramePr>
        <p:xfrm>
          <a:off x="5029200" y="5486400"/>
          <a:ext cx="20574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</a:tblGrid>
              <a:tr h="15240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ICC Agreement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0.75-1</a:t>
                      </a:r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excellent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0.60-0.75 = good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12192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0.40-0.59 = fair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0-0.39 = poor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438444" y="5197616"/>
            <a:ext cx="3276600" cy="846973"/>
            <a:chOff x="4948989" y="4182227"/>
            <a:chExt cx="4067175" cy="1034716"/>
          </a:xfrm>
        </p:grpSpPr>
        <p:pic>
          <p:nvPicPr>
            <p:cNvPr id="13" name="Picture 5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999"/>
            <a:stretch/>
          </p:blipFill>
          <p:spPr bwMode="auto">
            <a:xfrm>
              <a:off x="4948989" y="4182227"/>
              <a:ext cx="4067175" cy="10347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Rounded Rectangle 13"/>
            <p:cNvSpPr/>
            <p:nvPr/>
          </p:nvSpPr>
          <p:spPr>
            <a:xfrm rot="999239">
              <a:off x="7314628" y="4715165"/>
              <a:ext cx="1109404" cy="15838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19102" y="6052052"/>
            <a:ext cx="3295942" cy="805948"/>
            <a:chOff x="4953000" y="5646321"/>
            <a:chExt cx="3848100" cy="1034715"/>
          </a:xfrm>
        </p:grpSpPr>
        <p:pic>
          <p:nvPicPr>
            <p:cNvPr id="16" name="Picture 6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999"/>
            <a:stretch/>
          </p:blipFill>
          <p:spPr bwMode="auto">
            <a:xfrm>
              <a:off x="4953000" y="5646321"/>
              <a:ext cx="3848100" cy="10347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Rounded Rectangle 16"/>
            <p:cNvSpPr/>
            <p:nvPr/>
          </p:nvSpPr>
          <p:spPr>
            <a:xfrm rot="792652">
              <a:off x="7058088" y="6169211"/>
              <a:ext cx="1109404" cy="15838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8" name="Straight Arrow Connector 17"/>
          <p:cNvCxnSpPr/>
          <p:nvPr/>
        </p:nvCxnSpPr>
        <p:spPr>
          <a:xfrm flipH="1">
            <a:off x="3715044" y="4038600"/>
            <a:ext cx="2152356" cy="139141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3715044" y="5215708"/>
            <a:ext cx="2152356" cy="103269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90605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Progeny Bone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Boundary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85" t="68895" r="24639" b="22446"/>
          <a:stretch/>
        </p:blipFill>
        <p:spPr bwMode="auto">
          <a:xfrm>
            <a:off x="5981700" y="228600"/>
            <a:ext cx="3162300" cy="90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1032906"/>
              </p:ext>
            </p:extLst>
          </p:nvPr>
        </p:nvGraphicFramePr>
        <p:xfrm>
          <a:off x="533400" y="1752600"/>
          <a:ext cx="8305800" cy="1005840"/>
        </p:xfrm>
        <a:graphic>
          <a:graphicData uri="http://schemas.openxmlformats.org/drawingml/2006/table">
            <a:tbl>
              <a:tblPr firstRow="1" firstCol="1" bandRow="1"/>
              <a:tblGrid>
                <a:gridCol w="5078507"/>
                <a:gridCol w="1791498"/>
                <a:gridCol w="1435795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mbria"/>
                          <a:cs typeface="Times New Roman"/>
                        </a:rPr>
                        <a:t>Progeny Bone Boundary (Distinct/Indistinct)</a:t>
                      </a:r>
                      <a:endParaRPr kumimoji="0" lang="en-U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Κappa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% </a:t>
                      </a:r>
                      <a:r>
                        <a:rPr lang="en-US" sz="1600" b="1" dirty="0" smtClean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Agreement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INTERRATER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0.62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63% (10/16)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INTRARATER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0.55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79% (140/177)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025958"/>
              </p:ext>
            </p:extLst>
          </p:nvPr>
        </p:nvGraphicFramePr>
        <p:xfrm>
          <a:off x="7082589" y="5212080"/>
          <a:ext cx="20574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</a:tblGrid>
              <a:tr h="15240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Kappa Agreement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0.81-1</a:t>
                      </a:r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excellent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0.61-0.8 = substantial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0.41-0.6 = moderate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2192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0.21-0.4 = fair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0-0.2 = slight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60244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Progeny Bone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Shape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85" t="77785" r="24639" b="11940"/>
          <a:stretch/>
        </p:blipFill>
        <p:spPr bwMode="auto">
          <a:xfrm>
            <a:off x="5981700" y="224589"/>
            <a:ext cx="3162300" cy="1070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5145567"/>
              </p:ext>
            </p:extLst>
          </p:nvPr>
        </p:nvGraphicFramePr>
        <p:xfrm>
          <a:off x="304800" y="1676400"/>
          <a:ext cx="8564584" cy="1249680"/>
        </p:xfrm>
        <a:graphic>
          <a:graphicData uri="http://schemas.openxmlformats.org/drawingml/2006/table">
            <a:tbl>
              <a:tblPr firstRow="1" firstCol="1" bandRow="1"/>
              <a:tblGrid>
                <a:gridCol w="5410200"/>
                <a:gridCol w="1673854"/>
                <a:gridCol w="148053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mbria"/>
                          <a:cs typeface="Times New Roman"/>
                        </a:rPr>
                        <a:t>Progeny Bone Shape (Convex/Linear/Concave)</a:t>
                      </a:r>
                      <a:endParaRPr kumimoji="0" lang="en-U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5302" marR="453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5302" marR="4530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5302" marR="4530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5302" marR="453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ICC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5302" marR="4530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% </a:t>
                      </a:r>
                      <a:r>
                        <a:rPr lang="en-US" sz="1600" b="1" dirty="0" smtClean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Agreement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5302" marR="4530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INTERRATER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5302" marR="453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0.33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5302" marR="453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38% (6/16)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5302" marR="453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5302" marR="453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Kappa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45302" marR="453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% Agreement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45302" marR="453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INTRARATER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0.53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77% (137/177)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554885"/>
              </p:ext>
            </p:extLst>
          </p:nvPr>
        </p:nvGraphicFramePr>
        <p:xfrm>
          <a:off x="7082589" y="5212080"/>
          <a:ext cx="20574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</a:tblGrid>
              <a:tr h="15240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Kappa Agreement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0.81-1</a:t>
                      </a:r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excellent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0.61-0.8 = substantial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0.41-0.6 = moderate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2192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0.21-0.4 = fair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0-0.2 = slight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495746"/>
              </p:ext>
            </p:extLst>
          </p:nvPr>
        </p:nvGraphicFramePr>
        <p:xfrm>
          <a:off x="5029200" y="5486400"/>
          <a:ext cx="20574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</a:tblGrid>
              <a:tr h="15240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ICC Agreement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0.75-1</a:t>
                      </a:r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excellent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0.60-0.75 = good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12192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0.40-0.59 = fair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0-0.39 = poor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42630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Progeny Bone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Shape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85" t="77785" r="24639" b="11940"/>
          <a:stretch/>
        </p:blipFill>
        <p:spPr bwMode="auto">
          <a:xfrm>
            <a:off x="5981700" y="224589"/>
            <a:ext cx="3162300" cy="1070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7082803"/>
              </p:ext>
            </p:extLst>
          </p:nvPr>
        </p:nvGraphicFramePr>
        <p:xfrm>
          <a:off x="304641" y="1600200"/>
          <a:ext cx="8564584" cy="1249680"/>
        </p:xfrm>
        <a:graphic>
          <a:graphicData uri="http://schemas.openxmlformats.org/drawingml/2006/table">
            <a:tbl>
              <a:tblPr firstRow="1" firstCol="1" bandRow="1"/>
              <a:tblGrid>
                <a:gridCol w="5410200"/>
                <a:gridCol w="1673854"/>
                <a:gridCol w="148053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mbria"/>
                          <a:cs typeface="Times New Roman"/>
                        </a:rPr>
                        <a:t>Progeny Bone Shape (Convex/Linear/Concave)</a:t>
                      </a:r>
                      <a:endParaRPr kumimoji="0" lang="en-U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5302" marR="453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5302" marR="4530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5302" marR="4530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5302" marR="453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ICC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5302" marR="4530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% </a:t>
                      </a:r>
                      <a:r>
                        <a:rPr lang="en-US" sz="1600" b="1" dirty="0" smtClean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Agreement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5302" marR="4530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INTERRATER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5302" marR="453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0.33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5302" marR="453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38% (6/16)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5302" marR="453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5302" marR="453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Kappa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45302" marR="453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% Agreement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45302" marR="453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INTRARATER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0.53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77% (137/177)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2227816"/>
              </p:ext>
            </p:extLst>
          </p:nvPr>
        </p:nvGraphicFramePr>
        <p:xfrm>
          <a:off x="304800" y="2971800"/>
          <a:ext cx="8564584" cy="1005840"/>
        </p:xfrm>
        <a:graphic>
          <a:graphicData uri="http://schemas.openxmlformats.org/drawingml/2006/table">
            <a:tbl>
              <a:tblPr firstRow="1" firstCol="1" bandRow="1"/>
              <a:tblGrid>
                <a:gridCol w="5410200"/>
                <a:gridCol w="1673854"/>
                <a:gridCol w="148053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mbria"/>
                          <a:cs typeface="Times New Roman"/>
                        </a:rPr>
                        <a:t>Progeny Bone Shape (Convex/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mbria"/>
                          <a:cs typeface="Times New Roman"/>
                        </a:rPr>
                        <a:t>LinearORConcave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mbria"/>
                          <a:cs typeface="Times New Roman"/>
                        </a:rPr>
                        <a:t>)</a:t>
                      </a:r>
                      <a:endParaRPr kumimoji="0" lang="en-U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Κappa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mbria"/>
                          <a:cs typeface="Times New Roman"/>
                        </a:rPr>
                        <a:t>% Agreement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INTERRATER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0.55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44% (7/16)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INTRARATER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highlight>
                            <a:srgbClr val="FFFF00"/>
                          </a:highlight>
                          <a:latin typeface="Times New Roman"/>
                          <a:ea typeface="Cambria"/>
                          <a:cs typeface="Times New Roman"/>
                        </a:rPr>
                        <a:t>0.58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81% (144/177)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9961910"/>
              </p:ext>
            </p:extLst>
          </p:nvPr>
        </p:nvGraphicFramePr>
        <p:xfrm>
          <a:off x="304800" y="4114800"/>
          <a:ext cx="8564584" cy="1005840"/>
        </p:xfrm>
        <a:graphic>
          <a:graphicData uri="http://schemas.openxmlformats.org/drawingml/2006/table">
            <a:tbl>
              <a:tblPr firstRow="1" firstCol="1" bandRow="1"/>
              <a:tblGrid>
                <a:gridCol w="5410200"/>
                <a:gridCol w="1673854"/>
                <a:gridCol w="148053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mbria"/>
                          <a:cs typeface="Times New Roman"/>
                        </a:rPr>
                        <a:t>Progeny Bone Shape (Concave/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mbria"/>
                          <a:cs typeface="Times New Roman"/>
                        </a:rPr>
                        <a:t>LinearORConvex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mbria"/>
                          <a:cs typeface="Times New Roman"/>
                        </a:rPr>
                        <a:t>)</a:t>
                      </a:r>
                      <a:endParaRPr kumimoji="0" lang="en-U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Κappa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mbria"/>
                          <a:cs typeface="Times New Roman"/>
                        </a:rPr>
                        <a:t>% Agreement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INTERRATER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0.65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56% (9/16)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INTRARATER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0.47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83% (147/177)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576484"/>
              </p:ext>
            </p:extLst>
          </p:nvPr>
        </p:nvGraphicFramePr>
        <p:xfrm>
          <a:off x="7082589" y="5212080"/>
          <a:ext cx="20574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</a:tblGrid>
              <a:tr h="15240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Kappa Agreement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0.81-1</a:t>
                      </a:r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excellent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0.61-0.8 = substantial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0.41-0.6 = moderate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2192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0.21-0.4 = fair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0-0.2 = slight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8699306"/>
              </p:ext>
            </p:extLst>
          </p:nvPr>
        </p:nvGraphicFramePr>
        <p:xfrm>
          <a:off x="5029200" y="5486400"/>
          <a:ext cx="20574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</a:tblGrid>
              <a:tr h="15240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ICC Agreement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0.75-1</a:t>
                      </a:r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excellent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0.60-0.75 = good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12192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0.40-0.59 = fair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0-0.39 = poor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42"/>
          <a:stretch/>
        </p:blipFill>
        <p:spPr bwMode="auto">
          <a:xfrm>
            <a:off x="305814" y="5105400"/>
            <a:ext cx="3123186" cy="928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82"/>
          <a:stretch/>
        </p:blipFill>
        <p:spPr bwMode="auto">
          <a:xfrm>
            <a:off x="304641" y="6034333"/>
            <a:ext cx="3124359" cy="806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1815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9" t="22846" r="24639" b="11940"/>
          <a:stretch/>
        </p:blipFill>
        <p:spPr bwMode="auto">
          <a:xfrm>
            <a:off x="1447800" y="62057"/>
            <a:ext cx="6324600" cy="6795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 rot="16200000">
            <a:off x="-2217891" y="2979891"/>
            <a:ext cx="60580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X-Ray Classification Form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349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OCD X-ray View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9863837"/>
              </p:ext>
            </p:extLst>
          </p:nvPr>
        </p:nvGraphicFramePr>
        <p:xfrm>
          <a:off x="533400" y="1752600"/>
          <a:ext cx="8305800" cy="1005840"/>
        </p:xfrm>
        <a:graphic>
          <a:graphicData uri="http://schemas.openxmlformats.org/drawingml/2006/table">
            <a:tbl>
              <a:tblPr firstRow="1" firstCol="1" bandRow="1"/>
              <a:tblGrid>
                <a:gridCol w="5181600"/>
                <a:gridCol w="1688405"/>
                <a:gridCol w="1435795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mbria"/>
                          <a:cs typeface="Times New Roman"/>
                        </a:rPr>
                        <a:t>Most Visible OCD X-Ray View (AP/Lateral/Notch)</a:t>
                      </a:r>
                      <a:endParaRPr kumimoji="0" lang="en-U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Κappa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% </a:t>
                      </a:r>
                      <a:r>
                        <a:rPr lang="en-US" sz="1600" b="1" dirty="0" smtClean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Agreement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INTERRATER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0.65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42% (19/45)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INTRARATER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0.69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83% (262/315)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3153496"/>
              </p:ext>
            </p:extLst>
          </p:nvPr>
        </p:nvGraphicFramePr>
        <p:xfrm>
          <a:off x="7082589" y="5212080"/>
          <a:ext cx="20574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</a:tblGrid>
              <a:tr h="15240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Kappa Agreement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0.81-1</a:t>
                      </a:r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excellent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0.61-0.8 = substantial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0.41-0.6 = moderate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2192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0.21-0.4 = fair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0-0.2 = slight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32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Skeletal Maturity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9892330"/>
              </p:ext>
            </p:extLst>
          </p:nvPr>
        </p:nvGraphicFramePr>
        <p:xfrm>
          <a:off x="609600" y="1447800"/>
          <a:ext cx="8001000" cy="1249680"/>
        </p:xfrm>
        <a:graphic>
          <a:graphicData uri="http://schemas.openxmlformats.org/drawingml/2006/table">
            <a:tbl>
              <a:tblPr firstRow="1" firstCol="1" bandRow="1"/>
              <a:tblGrid>
                <a:gridCol w="4892140"/>
                <a:gridCol w="1725754"/>
                <a:gridCol w="1383106"/>
              </a:tblGrid>
              <a:tr h="2416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mbria"/>
                          <a:cs typeface="Times New Roman"/>
                        </a:rPr>
                        <a:t>Growth Plates (Open/Closing/Closed)</a:t>
                      </a:r>
                      <a:endParaRPr kumimoji="0" lang="en-U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5302" marR="453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5302" marR="4530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5302" marR="4530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6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5302" marR="453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ICC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5302" marR="4530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% </a:t>
                      </a:r>
                      <a:r>
                        <a:rPr lang="en-US" sz="1600" b="1" dirty="0" smtClean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Agreement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5302" marR="4530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8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INTERRATER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5302" marR="453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0.86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5302" marR="453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49% (22/45)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5302" marR="453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8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Kappa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mbria"/>
                          <a:cs typeface="Times New Roman"/>
                        </a:rPr>
                        <a:t>% Agreement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8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INTRARATER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0.84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86% (270/315)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2082000"/>
              </p:ext>
            </p:extLst>
          </p:nvPr>
        </p:nvGraphicFramePr>
        <p:xfrm>
          <a:off x="7082589" y="5212080"/>
          <a:ext cx="20574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</a:tblGrid>
              <a:tr h="15240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Kappa Agreement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0.81-1</a:t>
                      </a:r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excellent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0.61-0.8 = substantial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0.41-0.6 = moderate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2192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0.21-0.4 = fair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0-0.2 = slight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912907"/>
              </p:ext>
            </p:extLst>
          </p:nvPr>
        </p:nvGraphicFramePr>
        <p:xfrm>
          <a:off x="5029200" y="5486400"/>
          <a:ext cx="20574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</a:tblGrid>
              <a:tr h="15240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ICC Agreement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0.75-1</a:t>
                      </a:r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excellent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0.60-0.75 = good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12192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0.40-0.59 = fair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0-0.39 = poor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5768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OCD Location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9" t="22846" r="49577" b="65049"/>
          <a:stretch/>
        </p:blipFill>
        <p:spPr bwMode="auto">
          <a:xfrm>
            <a:off x="6067926" y="73245"/>
            <a:ext cx="3076074" cy="1261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511044"/>
              </p:ext>
            </p:extLst>
          </p:nvPr>
        </p:nvGraphicFramePr>
        <p:xfrm>
          <a:off x="381000" y="1752600"/>
          <a:ext cx="8305800" cy="1005840"/>
        </p:xfrm>
        <a:graphic>
          <a:graphicData uri="http://schemas.openxmlformats.org/drawingml/2006/table">
            <a:tbl>
              <a:tblPr firstRow="1" firstCol="1" bandRow="1"/>
              <a:tblGrid>
                <a:gridCol w="4876800"/>
                <a:gridCol w="1993205"/>
                <a:gridCol w="1435795"/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OCD Location (Medial/Lateral)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Κappa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% </a:t>
                      </a:r>
                      <a:r>
                        <a:rPr lang="en-US" sz="1600" b="1" dirty="0" smtClean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Agreement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mbria"/>
                          <a:cs typeface="Times New Roman"/>
                        </a:rPr>
                        <a:t>INTERRATER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0.96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93% (42/45)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mbria"/>
                          <a:cs typeface="Times New Roman"/>
                        </a:rPr>
                        <a:t>INTRARATER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0.97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98% (310/315)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290134"/>
              </p:ext>
            </p:extLst>
          </p:nvPr>
        </p:nvGraphicFramePr>
        <p:xfrm>
          <a:off x="381000" y="3048000"/>
          <a:ext cx="8305800" cy="1005840"/>
        </p:xfrm>
        <a:graphic>
          <a:graphicData uri="http://schemas.openxmlformats.org/drawingml/2006/table">
            <a:tbl>
              <a:tblPr firstRow="1" firstCol="1" bandRow="1"/>
              <a:tblGrid>
                <a:gridCol w="4800600"/>
                <a:gridCol w="2069405"/>
                <a:gridCol w="1435795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OCD Location (Anterior/Posterior/Not Visible)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Κappa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% </a:t>
                      </a:r>
                      <a:r>
                        <a:rPr lang="en-US" sz="1600" b="1" dirty="0" smtClean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Agreement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mbria"/>
                          <a:cs typeface="Times New Roman"/>
                        </a:rPr>
                        <a:t>INTERRATER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0.37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13% (6/45)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mbria"/>
                          <a:cs typeface="Times New Roman"/>
                        </a:rPr>
                        <a:t>INTRARATER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0.63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77% (244/315)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271292"/>
              </p:ext>
            </p:extLst>
          </p:nvPr>
        </p:nvGraphicFramePr>
        <p:xfrm>
          <a:off x="7082589" y="5212080"/>
          <a:ext cx="20574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</a:tblGrid>
              <a:tr h="15240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Kappa Agreement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0.81-1</a:t>
                      </a:r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excellent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0.61-0.8 = substantial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0.41-0.6 = moderate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2192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0.21-0.4 = fair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0-0.2 = slight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7589367"/>
              </p:ext>
            </p:extLst>
          </p:nvPr>
        </p:nvGraphicFramePr>
        <p:xfrm>
          <a:off x="381000" y="4191000"/>
          <a:ext cx="8305800" cy="1005840"/>
        </p:xfrm>
        <a:graphic>
          <a:graphicData uri="http://schemas.openxmlformats.org/drawingml/2006/table">
            <a:tbl>
              <a:tblPr firstRow="1" firstCol="1" bandRow="1"/>
              <a:tblGrid>
                <a:gridCol w="4800600"/>
                <a:gridCol w="2069405"/>
                <a:gridCol w="1435795"/>
              </a:tblGrid>
              <a:tr h="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OCD Location (Anterior/Posterior) – all cases rated “not visible” excluded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Κappa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% </a:t>
                      </a:r>
                      <a:r>
                        <a:rPr lang="en-US" sz="1600" b="1" dirty="0" smtClean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Agreement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mbria"/>
                          <a:cs typeface="Times New Roman"/>
                        </a:rPr>
                        <a:t>INTERRATER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0.49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33</a:t>
                      </a:r>
                      <a:r>
                        <a:rPr lang="en-US" sz="1600" dirty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% (</a:t>
                      </a:r>
                      <a:r>
                        <a:rPr lang="en-US" sz="1600" dirty="0" smtClean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6/18)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mbria"/>
                          <a:cs typeface="Times New Roman"/>
                        </a:rPr>
                        <a:t>INTRARATER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0.72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88% </a:t>
                      </a:r>
                      <a:r>
                        <a:rPr lang="en-US" sz="1600" dirty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(</a:t>
                      </a:r>
                      <a:r>
                        <a:rPr lang="en-US" sz="1600" dirty="0" smtClean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215/245)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5958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OCD Size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9" t="35066" r="49669" b="26834"/>
          <a:stretch/>
        </p:blipFill>
        <p:spPr bwMode="auto">
          <a:xfrm>
            <a:off x="6047874" y="76200"/>
            <a:ext cx="3064042" cy="3970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7351792"/>
              </p:ext>
            </p:extLst>
          </p:nvPr>
        </p:nvGraphicFramePr>
        <p:xfrm>
          <a:off x="762000" y="1219200"/>
          <a:ext cx="3962400" cy="2438400"/>
        </p:xfrm>
        <a:graphic>
          <a:graphicData uri="http://schemas.openxmlformats.org/drawingml/2006/table">
            <a:tbl>
              <a:tblPr firstRow="1" firstCol="1" bandRow="1"/>
              <a:tblGrid>
                <a:gridCol w="2362200"/>
                <a:gridCol w="1600200"/>
              </a:tblGrid>
              <a:tr h="2416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 </a:t>
                      </a:r>
                      <a:r>
                        <a:rPr lang="en-US" sz="1600" dirty="0" smtClean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INTERRATER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5302" marR="453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ICC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5302" marR="4530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8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AP Knee Width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5302" marR="453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0.96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5302" marR="453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</a:tr>
              <a:tr h="1208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AP Lesion Width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5302" marR="4530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0.92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5302" marR="4530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</a:tr>
              <a:tr h="1208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AP Lesion Depth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5302" marR="4530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0.95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5302" marR="4530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</a:tr>
              <a:tr h="1208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Lateral Knee Width</a:t>
                      </a:r>
                      <a:endParaRPr lang="en-US" sz="16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5302" marR="4530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0.98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5302" marR="4530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</a:tr>
              <a:tr h="1208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Lateral Lesion Width</a:t>
                      </a:r>
                      <a:endParaRPr lang="en-US" sz="16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5302" marR="4530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0.95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5302" marR="4530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</a:tr>
              <a:tr h="1208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Lateral Lesion Depth</a:t>
                      </a:r>
                      <a:endParaRPr lang="en-US" sz="16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5302" marR="4530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0.93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5302" marR="4530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</a:tr>
              <a:tr h="1208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Notch Knee Width</a:t>
                      </a:r>
                      <a:endParaRPr lang="en-US" sz="16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5302" marR="4530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0.96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5302" marR="4530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</a:tr>
              <a:tr h="1208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Notch Lesion Width</a:t>
                      </a:r>
                      <a:endParaRPr lang="en-US" sz="16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5302" marR="4530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0.97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5302" marR="4530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</a:tr>
              <a:tr h="1208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Notch Lesion Depth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5302" marR="4530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0.97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5302" marR="4530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3988619"/>
              </p:ext>
            </p:extLst>
          </p:nvPr>
        </p:nvGraphicFramePr>
        <p:xfrm>
          <a:off x="762000" y="4046621"/>
          <a:ext cx="3962400" cy="2438400"/>
        </p:xfrm>
        <a:graphic>
          <a:graphicData uri="http://schemas.openxmlformats.org/drawingml/2006/table">
            <a:tbl>
              <a:tblPr firstRow="1" firstCol="1" bandRow="1"/>
              <a:tblGrid>
                <a:gridCol w="2362200"/>
                <a:gridCol w="1600200"/>
              </a:tblGrid>
              <a:tr h="152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INTRARATER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41396" marR="4139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ICC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41396" marR="4139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AP Knee Width</a:t>
                      </a:r>
                    </a:p>
                  </a:txBody>
                  <a:tcPr marL="41396" marR="4139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0.95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41396" marR="4139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AP Lesion Width</a:t>
                      </a:r>
                    </a:p>
                  </a:txBody>
                  <a:tcPr marL="41396" marR="413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0.88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41396" marR="413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AP Lesion Depth</a:t>
                      </a:r>
                    </a:p>
                  </a:txBody>
                  <a:tcPr marL="41396" marR="413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0.92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41396" marR="413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Lateral Knee Width</a:t>
                      </a:r>
                    </a:p>
                  </a:txBody>
                  <a:tcPr marL="41396" marR="413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0.95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41396" marR="413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Lateral Lesion Width</a:t>
                      </a:r>
                    </a:p>
                  </a:txBody>
                  <a:tcPr marL="41396" marR="413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0.84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41396" marR="413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Lateral Lesion Depth</a:t>
                      </a:r>
                    </a:p>
                  </a:txBody>
                  <a:tcPr marL="41396" marR="413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0.87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41396" marR="413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Notch Knee Width</a:t>
                      </a:r>
                    </a:p>
                  </a:txBody>
                  <a:tcPr marL="41396" marR="413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0.90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41396" marR="413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Notch Lesion Width</a:t>
                      </a:r>
                    </a:p>
                  </a:txBody>
                  <a:tcPr marL="41396" marR="413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0.95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41396" marR="413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Notch Lesion Depth</a:t>
                      </a:r>
                    </a:p>
                  </a:txBody>
                  <a:tcPr marL="41396" marR="413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0.89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41396" marR="4139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0217725"/>
              </p:ext>
            </p:extLst>
          </p:nvPr>
        </p:nvGraphicFramePr>
        <p:xfrm>
          <a:off x="5029200" y="5486400"/>
          <a:ext cx="20574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</a:tblGrid>
              <a:tr h="15240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ICC Agreement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0.75-1</a:t>
                      </a:r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excellent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0.60-0.75 = good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12192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0.40-0.59 = fair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0-0.39 = poor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6678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Radiodensity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Parent 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Bone Rim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9" t="73513" r="49577" b="11939"/>
          <a:stretch/>
        </p:blipFill>
        <p:spPr bwMode="auto">
          <a:xfrm>
            <a:off x="6067926" y="0"/>
            <a:ext cx="3076074" cy="1515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808591"/>
              </p:ext>
            </p:extLst>
          </p:nvPr>
        </p:nvGraphicFramePr>
        <p:xfrm>
          <a:off x="7082589" y="5212080"/>
          <a:ext cx="20574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</a:tblGrid>
              <a:tr h="15240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Kappa Agreement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0.81-1</a:t>
                      </a:r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excellent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0.61-0.8 = substantial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0.41-0.6 = moderate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2192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0.21-0.4 = fair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0-0.2 = slight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4037153"/>
              </p:ext>
            </p:extLst>
          </p:nvPr>
        </p:nvGraphicFramePr>
        <p:xfrm>
          <a:off x="609600" y="1676400"/>
          <a:ext cx="8001000" cy="1249680"/>
        </p:xfrm>
        <a:graphic>
          <a:graphicData uri="http://schemas.openxmlformats.org/drawingml/2006/table">
            <a:tbl>
              <a:tblPr firstRow="1" firstCol="1" bandRow="1"/>
              <a:tblGrid>
                <a:gridCol w="5257800"/>
                <a:gridCol w="1360094"/>
                <a:gridCol w="1383106"/>
              </a:tblGrid>
              <a:tr h="2416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mbria"/>
                          <a:cs typeface="Times New Roman"/>
                        </a:rPr>
                        <a:t>Parent Bone Rim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mbria"/>
                          <a:cs typeface="Times New Roman"/>
                        </a:rPr>
                        <a:t>Radiodensity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mbria"/>
                          <a:cs typeface="Times New Roman"/>
                        </a:rPr>
                        <a:t> (More/Same/Less)</a:t>
                      </a:r>
                      <a:endParaRPr kumimoji="0" lang="en-U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5302" marR="453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5302" marR="4530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5302" marR="4530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6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5302" marR="453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ICC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5302" marR="4530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% </a:t>
                      </a:r>
                      <a:r>
                        <a:rPr lang="en-US" sz="1600" b="1" dirty="0" smtClean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Agreement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5302" marR="4530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8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INTERRATER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45302" marR="453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0.39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5302" marR="453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22% (10/45)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5302" marR="453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8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45302" marR="453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Kappa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45302" marR="453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% Agreement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45302" marR="453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8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INTRARATER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0.47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73% (231/315)</a:t>
                      </a: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8963373"/>
              </p:ext>
            </p:extLst>
          </p:nvPr>
        </p:nvGraphicFramePr>
        <p:xfrm>
          <a:off x="5029200" y="5486400"/>
          <a:ext cx="20574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</a:tblGrid>
              <a:tr h="15240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ICC Agreement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0.75-1</a:t>
                      </a:r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excellent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0.60-0.75 = good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12192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0.40-0.59 = fair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0-0.39 = poor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2763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Radiodensity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Parent 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Bone Rim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9" t="73513" r="49577" b="11939"/>
          <a:stretch/>
        </p:blipFill>
        <p:spPr bwMode="auto">
          <a:xfrm>
            <a:off x="6067926" y="0"/>
            <a:ext cx="3076074" cy="1515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2328461"/>
              </p:ext>
            </p:extLst>
          </p:nvPr>
        </p:nvGraphicFramePr>
        <p:xfrm>
          <a:off x="7082589" y="5212080"/>
          <a:ext cx="20574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</a:tblGrid>
              <a:tr h="15240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Kappa Agreement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0.81-1</a:t>
                      </a:r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excellent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0.61-0.8 = substantial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0.41-0.6 = moderate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2192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0.21-0.4 = fair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0-0.2 = slight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0952422"/>
              </p:ext>
            </p:extLst>
          </p:nvPr>
        </p:nvGraphicFramePr>
        <p:xfrm>
          <a:off x="609600" y="1676400"/>
          <a:ext cx="8001000" cy="1249680"/>
        </p:xfrm>
        <a:graphic>
          <a:graphicData uri="http://schemas.openxmlformats.org/drawingml/2006/table">
            <a:tbl>
              <a:tblPr firstRow="1" firstCol="1" bandRow="1"/>
              <a:tblGrid>
                <a:gridCol w="5257800"/>
                <a:gridCol w="1360094"/>
                <a:gridCol w="1383106"/>
              </a:tblGrid>
              <a:tr h="2416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mbria"/>
                          <a:cs typeface="Times New Roman"/>
                        </a:rPr>
                        <a:t>Parent Bone Rim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mbria"/>
                          <a:cs typeface="Times New Roman"/>
                        </a:rPr>
                        <a:t>Radiodensity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mbria"/>
                          <a:cs typeface="Times New Roman"/>
                        </a:rPr>
                        <a:t> (More/Same/Less)</a:t>
                      </a:r>
                      <a:endParaRPr kumimoji="0" lang="en-U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5302" marR="453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5302" marR="4530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5302" marR="4530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6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5302" marR="453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ICC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5302" marR="4530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% </a:t>
                      </a:r>
                      <a:r>
                        <a:rPr lang="en-US" sz="1600" b="1" dirty="0" smtClean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Agreement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5302" marR="4530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8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INTERRATER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45302" marR="453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0.39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5302" marR="453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22% (10/45)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5302" marR="453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8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45302" marR="453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Kappa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45302" marR="453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% Agreement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45302" marR="453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8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INTRARATER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0.47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73% (231/315)</a:t>
                      </a: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071279"/>
              </p:ext>
            </p:extLst>
          </p:nvPr>
        </p:nvGraphicFramePr>
        <p:xfrm>
          <a:off x="5029200" y="5486400"/>
          <a:ext cx="20574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</a:tblGrid>
              <a:tr h="15240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ICC Agreement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0.75-1</a:t>
                      </a:r>
                      <a:r>
                        <a:rPr 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excellent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0.60-0.75 = good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12192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0.40-0.59 = fair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0-0.39 = poor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4357450"/>
              </p:ext>
            </p:extLst>
          </p:nvPr>
        </p:nvGraphicFramePr>
        <p:xfrm>
          <a:off x="609600" y="3048000"/>
          <a:ext cx="8001000" cy="1005840"/>
        </p:xfrm>
        <a:graphic>
          <a:graphicData uri="http://schemas.openxmlformats.org/drawingml/2006/table">
            <a:tbl>
              <a:tblPr firstRow="1" firstCol="1" bandRow="1"/>
              <a:tblGrid>
                <a:gridCol w="5334000"/>
                <a:gridCol w="1283895"/>
                <a:gridCol w="1383105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mbria"/>
                          <a:cs typeface="Times New Roman"/>
                        </a:rPr>
                        <a:t>Parent Bone Rim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mbria"/>
                          <a:cs typeface="Times New Roman"/>
                        </a:rPr>
                        <a:t>Radiodensity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mbria"/>
                          <a:cs typeface="Times New Roman"/>
                        </a:rPr>
                        <a:t> (More/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mbria"/>
                          <a:cs typeface="Times New Roman"/>
                        </a:rPr>
                        <a:t>LessORSame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mbria"/>
                          <a:cs typeface="Times New Roman"/>
                        </a:rPr>
                        <a:t>)</a:t>
                      </a:r>
                      <a:endParaRPr kumimoji="0" lang="en-U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Κappa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mbria"/>
                          <a:cs typeface="Times New Roman"/>
                        </a:rPr>
                        <a:t>% Agreement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INTERRATER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0.35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22% (10/45)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INTRARATER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0.49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75% (235/315)</a:t>
                      </a: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6905964"/>
              </p:ext>
            </p:extLst>
          </p:nvPr>
        </p:nvGraphicFramePr>
        <p:xfrm>
          <a:off x="609600" y="4191000"/>
          <a:ext cx="8001000" cy="1005840"/>
        </p:xfrm>
        <a:graphic>
          <a:graphicData uri="http://schemas.openxmlformats.org/drawingml/2006/table">
            <a:tbl>
              <a:tblPr firstRow="1" firstCol="1" bandRow="1"/>
              <a:tblGrid>
                <a:gridCol w="5334000"/>
                <a:gridCol w="1283895"/>
                <a:gridCol w="1383105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mbria"/>
                          <a:cs typeface="Times New Roman"/>
                        </a:rPr>
                        <a:t>Parent Bone Rim 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mbria"/>
                          <a:cs typeface="Times New Roman"/>
                        </a:rPr>
                        <a:t>Radiodensity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mbria"/>
                          <a:cs typeface="Times New Roman"/>
                        </a:rPr>
                        <a:t> (Less/</a:t>
                      </a:r>
                      <a:r>
                        <a:rPr kumimoji="0" lang="en-US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mbria"/>
                          <a:cs typeface="Times New Roman"/>
                        </a:rPr>
                        <a:t>MoreORSame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mbria"/>
                          <a:cs typeface="Times New Roman"/>
                        </a:rPr>
                        <a:t>)</a:t>
                      </a:r>
                      <a:endParaRPr kumimoji="0" lang="en-U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Κappa</a:t>
                      </a:r>
                      <a:endParaRPr lang="en-US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mbria"/>
                          <a:cs typeface="Times New Roman"/>
                        </a:rPr>
                        <a:t>% Agreement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INTERRATER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0.97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96% (43/45)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INTRARATER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98% (309/315)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2861" marR="6286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10"/>
          <a:stretch/>
        </p:blipFill>
        <p:spPr bwMode="auto">
          <a:xfrm>
            <a:off x="25791" y="5528602"/>
            <a:ext cx="5000625" cy="1329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 rot="889951">
            <a:off x="3064414" y="6324798"/>
            <a:ext cx="1219200" cy="207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791200" y="4953000"/>
            <a:ext cx="28956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4289861" y="5181600"/>
            <a:ext cx="1348939" cy="990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4410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8" t="16109" r="20119" b="41946"/>
          <a:stretch/>
        </p:blipFill>
        <p:spPr bwMode="auto">
          <a:xfrm>
            <a:off x="381000" y="10886"/>
            <a:ext cx="8320314" cy="4091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53" t="23698" r="18423" b="58594"/>
          <a:stretch/>
        </p:blipFill>
        <p:spPr bwMode="auto">
          <a:xfrm>
            <a:off x="685800" y="4259610"/>
            <a:ext cx="3599543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61681" r="54851" b="21057"/>
          <a:stretch/>
        </p:blipFill>
        <p:spPr bwMode="auto">
          <a:xfrm>
            <a:off x="4554052" y="4259610"/>
            <a:ext cx="3599543" cy="1683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27639" y="5943269"/>
            <a:ext cx="3069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agreement = 85% (85/100)</a:t>
            </a:r>
          </a:p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appa = 0.70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9200" y="6005460"/>
            <a:ext cx="3069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agreement = 85% (85/100)</a:t>
            </a:r>
          </a:p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appa = 0.32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 rot="889951">
            <a:off x="2063647" y="5232212"/>
            <a:ext cx="1219200" cy="207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889951">
            <a:off x="5954154" y="5238524"/>
            <a:ext cx="1219200" cy="207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4022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1157</Words>
  <Application>Microsoft Office PowerPoint</Application>
  <PresentationFormat>On-screen Show (4:3)</PresentationFormat>
  <Paragraphs>468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OCD X-Ray Classification Reliability</vt:lpstr>
      <vt:lpstr>PowerPoint Presentation</vt:lpstr>
      <vt:lpstr>OCD X-ray View</vt:lpstr>
      <vt:lpstr>Skeletal Maturity</vt:lpstr>
      <vt:lpstr>OCD Location</vt:lpstr>
      <vt:lpstr>OCD Size</vt:lpstr>
      <vt:lpstr>Radiodensity of Parent  Bone Rim</vt:lpstr>
      <vt:lpstr>Radiodensity of Parent  Bone Rim</vt:lpstr>
      <vt:lpstr>PowerPoint Presentation</vt:lpstr>
      <vt:lpstr>Progeny Bone  Visibility</vt:lpstr>
      <vt:lpstr>Progeny Bone  Fragmentation</vt:lpstr>
      <vt:lpstr>Progeny Bone Displacement</vt:lpstr>
      <vt:lpstr>Progeny Bone Center Radiodensity</vt:lpstr>
      <vt:lpstr>Progeny Bone Center Radiodensity</vt:lpstr>
      <vt:lpstr>Progeny Bone Rim Radiodensity</vt:lpstr>
      <vt:lpstr>Progeny Bone Rim Radiodensity</vt:lpstr>
      <vt:lpstr>Progeny Bone Boundary</vt:lpstr>
      <vt:lpstr>Progeny Bone Shape</vt:lpstr>
      <vt:lpstr>Progeny Bone Shape</vt:lpstr>
    </vt:vector>
  </TitlesOfParts>
  <Company>CCHMC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Eismann</dc:creator>
  <cp:lastModifiedBy>Emily Eismann</cp:lastModifiedBy>
  <cp:revision>24</cp:revision>
  <dcterms:created xsi:type="dcterms:W3CDTF">2013-12-30T14:56:30Z</dcterms:created>
  <dcterms:modified xsi:type="dcterms:W3CDTF">2013-12-30T19:50:09Z</dcterms:modified>
</cp:coreProperties>
</file>