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58" r:id="rId6"/>
    <p:sldId id="259" r:id="rId7"/>
    <p:sldId id="260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5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2A0D-D521-417C-8247-C1F6A48DC18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A928-78E3-410C-90E6-B512E9CF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2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2A0D-D521-417C-8247-C1F6A48DC18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A928-78E3-410C-90E6-B512E9CF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6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2A0D-D521-417C-8247-C1F6A48DC18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A928-78E3-410C-90E6-B512E9CF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4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2A0D-D521-417C-8247-C1F6A48DC18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A928-78E3-410C-90E6-B512E9CF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2A0D-D521-417C-8247-C1F6A48DC18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A928-78E3-410C-90E6-B512E9CF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1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2A0D-D521-417C-8247-C1F6A48DC18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A928-78E3-410C-90E6-B512E9CF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2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2A0D-D521-417C-8247-C1F6A48DC18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A928-78E3-410C-90E6-B512E9CF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1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2A0D-D521-417C-8247-C1F6A48DC18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A928-78E3-410C-90E6-B512E9CF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0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2A0D-D521-417C-8247-C1F6A48DC18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A928-78E3-410C-90E6-B512E9CF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3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2A0D-D521-417C-8247-C1F6A48DC18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A928-78E3-410C-90E6-B512E9CF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4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2A0D-D521-417C-8247-C1F6A48DC18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A928-78E3-410C-90E6-B512E9CF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82A0D-D521-417C-8247-C1F6A48DC18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A928-78E3-410C-90E6-B512E9CF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09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39 yr. old male</a:t>
            </a:r>
          </a:p>
          <a:p>
            <a:r>
              <a:rPr lang="en-US" dirty="0"/>
              <a:t>R</a:t>
            </a:r>
            <a:r>
              <a:rPr lang="en-US" dirty="0" smtClean="0"/>
              <a:t> knee pain + 1 </a:t>
            </a:r>
            <a:r>
              <a:rPr lang="en-US" dirty="0" err="1" smtClean="0"/>
              <a:t>yrs</a:t>
            </a:r>
            <a:r>
              <a:rPr lang="en-US" dirty="0" smtClean="0"/>
              <a:t> with occasional locking</a:t>
            </a:r>
          </a:p>
          <a:p>
            <a:r>
              <a:rPr lang="en-US" dirty="0" smtClean="0"/>
              <a:t>Pain is entirely medial</a:t>
            </a:r>
          </a:p>
          <a:p>
            <a:r>
              <a:rPr lang="en-US" dirty="0" smtClean="0"/>
              <a:t>Work injury 8 years ago, underwent loose body removal and abrasion </a:t>
            </a:r>
            <a:r>
              <a:rPr lang="en-US" dirty="0" err="1" smtClean="0"/>
              <a:t>chondroplasty</a:t>
            </a:r>
            <a:r>
              <a:rPr lang="en-US" dirty="0" smtClean="0"/>
              <a:t>, did well for 6.5 </a:t>
            </a:r>
            <a:r>
              <a:rPr lang="en-US" dirty="0" smtClean="0"/>
              <a:t>years. Had pain however since teenager in that knee. </a:t>
            </a:r>
            <a:endParaRPr lang="en-US" dirty="0" smtClean="0"/>
          </a:p>
          <a:p>
            <a:r>
              <a:rPr lang="en-US" dirty="0" smtClean="0"/>
              <a:t>Heavy laborer</a:t>
            </a:r>
          </a:p>
          <a:p>
            <a:r>
              <a:rPr lang="en-US" dirty="0" smtClean="0"/>
              <a:t>6’; 227 </a:t>
            </a:r>
            <a:r>
              <a:rPr lang="en-US" dirty="0" err="1" smtClean="0"/>
              <a:t>lbs</a:t>
            </a:r>
            <a:r>
              <a:rPr lang="en-US" dirty="0" smtClean="0"/>
              <a:t>, BMI 30.8</a:t>
            </a:r>
          </a:p>
          <a:p>
            <a:r>
              <a:rPr lang="en-US" dirty="0" smtClean="0"/>
              <a:t>Failed injections and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6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Would you do anything to the lateral femoral condyle lesion?</a:t>
            </a:r>
          </a:p>
          <a:p>
            <a:r>
              <a:rPr lang="en-US" dirty="0" smtClean="0"/>
              <a:t>Would you correct his alignment back to neutral or into the lateral compartment?</a:t>
            </a:r>
          </a:p>
          <a:p>
            <a:r>
              <a:rPr lang="en-US" dirty="0" smtClean="0"/>
              <a:t>Does his BMI/weight concern you? What is your BMI/weight limit for this procedure?</a:t>
            </a:r>
          </a:p>
          <a:p>
            <a:r>
              <a:rPr lang="en-US" dirty="0" smtClean="0"/>
              <a:t>Would you consider any other procedures as an alternative (</a:t>
            </a:r>
            <a:r>
              <a:rPr lang="en-US" dirty="0" err="1" smtClean="0"/>
              <a:t>microfracture</a:t>
            </a:r>
            <a:r>
              <a:rPr lang="en-US" dirty="0" smtClean="0"/>
              <a:t>/</a:t>
            </a:r>
            <a:r>
              <a:rPr lang="en-US" dirty="0" err="1" smtClean="0"/>
              <a:t>biocartilage</a:t>
            </a:r>
            <a:r>
              <a:rPr lang="en-US" dirty="0" smtClean="0"/>
              <a:t>, </a:t>
            </a:r>
            <a:r>
              <a:rPr lang="en-US" dirty="0" err="1" smtClean="0"/>
              <a:t>Cartiform</a:t>
            </a:r>
            <a:r>
              <a:rPr lang="en-US" dirty="0" smtClean="0"/>
              <a:t>, </a:t>
            </a:r>
            <a:r>
              <a:rPr lang="en-US" dirty="0" err="1" smtClean="0"/>
              <a:t>DeNovo</a:t>
            </a:r>
            <a:r>
              <a:rPr lang="en-US" dirty="0" smtClean="0"/>
              <a:t>, ACI, </a:t>
            </a:r>
            <a:r>
              <a:rPr lang="en-US" dirty="0" err="1" smtClean="0"/>
              <a:t>unicondylar</a:t>
            </a:r>
            <a:r>
              <a:rPr lang="en-US" dirty="0" smtClean="0"/>
              <a:t> </a:t>
            </a:r>
            <a:r>
              <a:rPr lang="en-US" dirty="0" err="1" smtClean="0"/>
              <a:t>arthroplasty</a:t>
            </a:r>
            <a:r>
              <a:rPr lang="en-US" dirty="0" smtClean="0"/>
              <a:t>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ROCK Complex Case of the Month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Justin S. Yang MD</a:t>
            </a:r>
          </a:p>
          <a:p>
            <a:r>
              <a:rPr lang="en-US" dirty="0" smtClean="0"/>
              <a:t>Southern California Permanente Medical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6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 t="14119" b="19015"/>
          <a:stretch/>
        </p:blipFill>
        <p:spPr bwMode="auto">
          <a:xfrm rot="20970519">
            <a:off x="727128" y="1057307"/>
            <a:ext cx="4544736" cy="50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431781" cy="418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53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5943600"/>
            <a:ext cx="5257800" cy="17009339"/>
          </a:xfrm>
        </p:spPr>
      </p:pic>
    </p:spTree>
    <p:extLst>
      <p:ext uri="{BB962C8B-B14F-4D97-AF65-F5344CB8AC3E}">
        <p14:creationId xmlns:p14="http://schemas.microsoft.com/office/powerpoint/2010/main" val="302129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Sagittal MFC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1676400"/>
            <a:ext cx="441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639956"/>
            <a:ext cx="4456043" cy="445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68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Sagittal LFC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59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767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75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18mm x 16mm on MRI</a:t>
            </a:r>
          </a:p>
          <a:p>
            <a:r>
              <a:rPr lang="en-US" dirty="0" smtClean="0"/>
              <a:t>Alignment is zone 2 on the right side, zone 3 on the left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41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awaiting allograft match</a:t>
            </a:r>
          </a:p>
          <a:p>
            <a:r>
              <a:rPr lang="en-US" dirty="0"/>
              <a:t>P</a:t>
            </a:r>
            <a:r>
              <a:rPr lang="en-US" dirty="0" smtClean="0"/>
              <a:t>lan on HTO and allograft OATs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4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177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HPI</vt:lpstr>
      <vt:lpstr>ROCK Complex Case of the Month </vt:lpstr>
      <vt:lpstr>PowerPoint Presentation</vt:lpstr>
      <vt:lpstr>PowerPoint Presentation</vt:lpstr>
      <vt:lpstr>Sagittal MFC</vt:lpstr>
      <vt:lpstr>Sagittal LFC</vt:lpstr>
      <vt:lpstr>Coronals</vt:lpstr>
      <vt:lpstr>Measurements</vt:lpstr>
      <vt:lpstr>Plan</vt:lpstr>
      <vt:lpstr>Questions</vt:lpstr>
    </vt:vector>
  </TitlesOfParts>
  <Company>Kaiser Permanente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Complex Case of the Month</dc:title>
  <dc:creator>Justin Yang</dc:creator>
  <cp:lastModifiedBy>Justin Yang</cp:lastModifiedBy>
  <cp:revision>5</cp:revision>
  <dcterms:created xsi:type="dcterms:W3CDTF">2016-01-11T19:59:33Z</dcterms:created>
  <dcterms:modified xsi:type="dcterms:W3CDTF">2016-01-11T20:39:11Z</dcterms:modified>
</cp:coreProperties>
</file>