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8" r:id="rId3"/>
    <p:sldId id="265" r:id="rId4"/>
    <p:sldId id="269" r:id="rId5"/>
    <p:sldId id="263" r:id="rId6"/>
    <p:sldId id="264" r:id="rId7"/>
    <p:sldId id="262" r:id="rId8"/>
    <p:sldId id="266" r:id="rId9"/>
    <p:sldId id="267" r:id="rId10"/>
    <p:sldId id="270" r:id="rId11"/>
    <p:sldId id="271" r:id="rId12"/>
    <p:sldId id="272" r:id="rId13"/>
    <p:sldId id="273" r:id="rId14"/>
    <p:sldId id="274" r:id="rId15"/>
    <p:sldId id="260" r:id="rId16"/>
    <p:sldId id="26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4" d="100"/>
          <a:sy n="74" d="100"/>
        </p:scale>
        <p:origin x="-117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938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9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71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98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77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63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37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47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95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334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34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353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478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17419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98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98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98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031" name="Picture 7" descr="tophead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628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0522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/>
          <a:ea typeface="ＭＳ Ｐゴシック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Arial"/>
          <a:ea typeface="ＭＳ Ｐゴシック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/>
          <a:ea typeface="ＭＳ Ｐゴシック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/>
          <a:ea typeface="ＭＳ Ｐゴシック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Arial"/>
          <a:ea typeface="ＭＳ Ｐゴシック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ROCK Case of </a:t>
            </a:r>
            <a:r>
              <a:rPr lang="en-US" smtClean="0"/>
              <a:t>the Month</a:t>
            </a:r>
            <a:br>
              <a:rPr lang="en-US" smtClean="0"/>
            </a:br>
            <a:r>
              <a:rPr lang="en-US" smtClean="0"/>
              <a:t>March 2015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Jeffrey J. Nepple</a:t>
            </a:r>
          </a:p>
          <a:p>
            <a:r>
              <a:rPr lang="en-US" dirty="0" smtClean="0"/>
              <a:t>Washington University </a:t>
            </a:r>
            <a:r>
              <a:rPr lang="en-US" dirty="0" err="1" smtClean="0"/>
              <a:t>Orthopaedics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Robert F. </a:t>
            </a:r>
            <a:r>
              <a:rPr lang="en-US" dirty="0" err="1" smtClean="0"/>
              <a:t>LaPrade</a:t>
            </a:r>
            <a:endParaRPr lang="en-US" dirty="0" smtClean="0"/>
          </a:p>
          <a:p>
            <a:r>
              <a:rPr lang="en-US" dirty="0" smtClean="0"/>
              <a:t>Steadman Clinic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26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Etiology?</a:t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Treatment?</a:t>
            </a:r>
          </a:p>
          <a:p>
            <a:pPr lvl="1"/>
            <a:r>
              <a:rPr lang="en-US" dirty="0" smtClean="0"/>
              <a:t>Approach?</a:t>
            </a:r>
          </a:p>
          <a:p>
            <a:pPr lvl="1"/>
            <a:r>
              <a:rPr lang="en-US" dirty="0" smtClean="0"/>
              <a:t>Fixation?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11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Arthroscopy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2-27 at 11.12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2586566"/>
            <a:ext cx="3327400" cy="2527300"/>
          </a:xfrm>
          <a:prstGeom prst="rect">
            <a:avLst/>
          </a:prstGeom>
        </p:spPr>
      </p:pic>
      <p:pic>
        <p:nvPicPr>
          <p:cNvPr id="5" name="Picture 4" descr="Screen Shot 2015-02-27 at 11.12.3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450" y="2637366"/>
            <a:ext cx="33147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92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Fixation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Lateral </a:t>
            </a:r>
            <a:r>
              <a:rPr lang="en-US" dirty="0" err="1" smtClean="0"/>
              <a:t>peripatellar</a:t>
            </a:r>
            <a:r>
              <a:rPr lang="en-US" dirty="0" smtClean="0"/>
              <a:t> </a:t>
            </a:r>
            <a:r>
              <a:rPr lang="en-US" dirty="0" err="1" smtClean="0"/>
              <a:t>arthrotomy</a:t>
            </a:r>
            <a:endParaRPr lang="en-US" dirty="0" smtClean="0"/>
          </a:p>
          <a:p>
            <a:r>
              <a:rPr lang="en-US" dirty="0" smtClean="0"/>
              <a:t>Knee </a:t>
            </a:r>
            <a:r>
              <a:rPr lang="en-US" dirty="0" err="1" smtClean="0"/>
              <a:t>hyperflexion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creen Shot 2015-02-27 at 11.12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94" y="3352800"/>
            <a:ext cx="3986878" cy="2942696"/>
          </a:xfrm>
          <a:prstGeom prst="rect">
            <a:avLst/>
          </a:prstGeom>
        </p:spPr>
      </p:pic>
      <p:pic>
        <p:nvPicPr>
          <p:cNvPr id="5" name="Picture 4" descr="Screen Shot 2015-02-27 at 11.13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033" y="3352800"/>
            <a:ext cx="41021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52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Fixation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Debridement</a:t>
            </a:r>
          </a:p>
          <a:p>
            <a:r>
              <a:rPr lang="en-US" dirty="0" smtClean="0"/>
              <a:t>Proximal tibia bone grafting</a:t>
            </a:r>
          </a:p>
          <a:p>
            <a:r>
              <a:rPr lang="en-US" dirty="0" err="1" smtClean="0"/>
              <a:t>Bioabsorbable</a:t>
            </a:r>
            <a:r>
              <a:rPr lang="en-US" dirty="0" smtClean="0"/>
              <a:t> screw fixation</a:t>
            </a:r>
            <a:endParaRPr lang="en-US" dirty="0"/>
          </a:p>
        </p:txBody>
      </p:sp>
      <p:pic>
        <p:nvPicPr>
          <p:cNvPr id="4" name="Picture 3" descr="Screen Shot 2015-02-27 at 11.13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67" y="3670300"/>
            <a:ext cx="4254500" cy="3187700"/>
          </a:xfrm>
          <a:prstGeom prst="rect">
            <a:avLst/>
          </a:prstGeom>
        </p:spPr>
      </p:pic>
      <p:pic>
        <p:nvPicPr>
          <p:cNvPr id="5" name="Picture 4" descr="Screen Shot 2015-02-27 at 11.14.0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617" y="2027765"/>
            <a:ext cx="2785183" cy="2099733"/>
          </a:xfrm>
          <a:prstGeom prst="rect">
            <a:avLst/>
          </a:prstGeom>
        </p:spPr>
      </p:pic>
      <p:pic>
        <p:nvPicPr>
          <p:cNvPr id="6" name="Picture 5" descr="Screen Shot 2015-02-27 at 11.14.1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617" y="4282699"/>
            <a:ext cx="2654300" cy="198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84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NWB 6 weeks</a:t>
            </a:r>
          </a:p>
          <a:p>
            <a:r>
              <a:rPr lang="en-US" dirty="0" smtClean="0"/>
              <a:t>Lateral </a:t>
            </a:r>
            <a:r>
              <a:rPr lang="en-US" dirty="0" err="1" smtClean="0"/>
              <a:t>unloader</a:t>
            </a:r>
            <a:r>
              <a:rPr lang="en-US" dirty="0" smtClean="0"/>
              <a:t> brace</a:t>
            </a:r>
          </a:p>
          <a:p>
            <a:r>
              <a:rPr lang="en-US" dirty="0" smtClean="0"/>
              <a:t>No ROM restrictions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50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9518"/>
            <a:ext cx="4690534" cy="4525963"/>
          </a:xfrm>
        </p:spPr>
        <p:txBody>
          <a:bodyPr/>
          <a:lstStyle/>
          <a:p>
            <a:r>
              <a:rPr lang="en-US" dirty="0" smtClean="0"/>
              <a:t>1 year postop</a:t>
            </a:r>
          </a:p>
          <a:p>
            <a:pPr lvl="1"/>
            <a:r>
              <a:rPr lang="en-US" dirty="0" smtClean="0"/>
              <a:t>Pain free</a:t>
            </a:r>
          </a:p>
          <a:p>
            <a:pPr lvl="1"/>
            <a:r>
              <a:rPr lang="en-US" dirty="0" smtClean="0"/>
              <a:t>MRI obtained prior to return to full sports</a:t>
            </a:r>
            <a:endParaRPr lang="en-US" dirty="0"/>
          </a:p>
        </p:txBody>
      </p:sp>
      <p:pic>
        <p:nvPicPr>
          <p:cNvPr id="4" name="Picture 3" descr="postopXRAY_APLA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5911"/>
            <a:ext cx="9144000" cy="3872089"/>
          </a:xfrm>
          <a:prstGeom prst="rect">
            <a:avLst/>
          </a:prstGeom>
        </p:spPr>
      </p:pic>
      <p:pic>
        <p:nvPicPr>
          <p:cNvPr id="5" name="Picture 4" descr="ZC.00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734" y="188179"/>
            <a:ext cx="2641600" cy="27977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13749" y="2398443"/>
            <a:ext cx="8287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50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ostopMRI_sa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7861"/>
            <a:ext cx="9144000" cy="2290139"/>
          </a:xfrm>
          <a:prstGeom prst="rect">
            <a:avLst/>
          </a:prstGeom>
        </p:spPr>
      </p:pic>
      <p:pic>
        <p:nvPicPr>
          <p:cNvPr id="5" name="Picture 4" descr="2012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67" y="1600200"/>
            <a:ext cx="2480733" cy="24807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09842" y="3682740"/>
            <a:ext cx="74211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49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11 + 5 </a:t>
            </a:r>
            <a:r>
              <a:rPr lang="en-US" dirty="0" err="1" smtClean="0"/>
              <a:t>yo</a:t>
            </a:r>
            <a:r>
              <a:rPr lang="en-US" dirty="0" smtClean="0"/>
              <a:t> M</a:t>
            </a:r>
          </a:p>
          <a:p>
            <a:pPr lvl="1"/>
            <a:r>
              <a:rPr lang="en-US" dirty="0" smtClean="0"/>
              <a:t>R lateral knee pain</a:t>
            </a:r>
          </a:p>
          <a:p>
            <a:pPr lvl="1"/>
            <a:r>
              <a:rPr lang="en-US" dirty="0" smtClean="0"/>
              <a:t>1.5 years (10 </a:t>
            </a:r>
            <a:r>
              <a:rPr lang="en-US" dirty="0" err="1" smtClean="0"/>
              <a:t>yo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Football injury – “normal” </a:t>
            </a:r>
            <a:r>
              <a:rPr lang="en-US" dirty="0" err="1" smtClean="0"/>
              <a:t>xray</a:t>
            </a:r>
            <a:endParaRPr lang="en-US" dirty="0" smtClean="0"/>
          </a:p>
          <a:p>
            <a:pPr lvl="3"/>
            <a:r>
              <a:rPr lang="en-US" dirty="0" smtClean="0"/>
              <a:t>MRI obtained</a:t>
            </a:r>
          </a:p>
        </p:txBody>
      </p:sp>
    </p:spTree>
    <p:extLst>
      <p:ext uri="{BB962C8B-B14F-4D97-AF65-F5344CB8AC3E}">
        <p14:creationId xmlns:p14="http://schemas.microsoft.com/office/powerpoint/2010/main" val="36250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MRI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01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2133600" cy="2133600"/>
          </a:xfrm>
          <a:prstGeom prst="rect">
            <a:avLst/>
          </a:prstGeom>
        </p:spPr>
      </p:pic>
      <p:pic>
        <p:nvPicPr>
          <p:cNvPr id="5" name="Picture 4" descr="2011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600200"/>
            <a:ext cx="2133600" cy="2133600"/>
          </a:xfrm>
          <a:prstGeom prst="rect">
            <a:avLst/>
          </a:prstGeom>
        </p:spPr>
      </p:pic>
      <p:pic>
        <p:nvPicPr>
          <p:cNvPr id="6" name="Picture 5" descr="2011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566" y="3733800"/>
            <a:ext cx="3141133" cy="3141133"/>
          </a:xfrm>
          <a:prstGeom prst="rect">
            <a:avLst/>
          </a:prstGeom>
        </p:spPr>
      </p:pic>
      <p:pic>
        <p:nvPicPr>
          <p:cNvPr id="7" name="Picture 6" descr="2011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367" y="3767667"/>
            <a:ext cx="3107266" cy="3107266"/>
          </a:xfrm>
          <a:prstGeom prst="rect">
            <a:avLst/>
          </a:prstGeom>
        </p:spPr>
      </p:pic>
      <p:pic>
        <p:nvPicPr>
          <p:cNvPr id="8" name="Picture 7" descr="2011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598" y="3759198"/>
            <a:ext cx="3098802" cy="3098802"/>
          </a:xfrm>
          <a:prstGeom prst="rect">
            <a:avLst/>
          </a:prstGeom>
        </p:spPr>
      </p:pic>
      <p:pic>
        <p:nvPicPr>
          <p:cNvPr id="9" name="Picture 8" descr="2011f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865" y="3776133"/>
            <a:ext cx="3081867" cy="3081867"/>
          </a:xfrm>
          <a:prstGeom prst="rect">
            <a:avLst/>
          </a:prstGeom>
        </p:spPr>
      </p:pic>
      <p:pic>
        <p:nvPicPr>
          <p:cNvPr id="10" name="Picture 9" descr="2011g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829733"/>
            <a:ext cx="2946400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82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lvl="1"/>
            <a:r>
              <a:rPr lang="en-US" dirty="0" smtClean="0"/>
              <a:t>Treated as “knee sprain” per family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Continued pain with sports</a:t>
            </a:r>
          </a:p>
          <a:p>
            <a:pPr lvl="2"/>
            <a:r>
              <a:rPr lang="en-US" dirty="0" smtClean="0"/>
              <a:t>Mechanical symptoms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77" y="572109"/>
            <a:ext cx="7772400" cy="1143000"/>
          </a:xfrm>
        </p:spPr>
        <p:txBody>
          <a:bodyPr/>
          <a:lstStyle/>
          <a:p>
            <a:r>
              <a:rPr lang="en-US" dirty="0" smtClean="0"/>
              <a:t>9 months after injury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WHOLE LEG STITCH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6" r="32879" b="8395"/>
          <a:stretch/>
        </p:blipFill>
        <p:spPr>
          <a:xfrm>
            <a:off x="6908801" y="274638"/>
            <a:ext cx="2048934" cy="6282267"/>
          </a:xfrm>
          <a:prstGeom prst="rect">
            <a:avLst/>
          </a:prstGeom>
        </p:spPr>
      </p:pic>
      <p:pic>
        <p:nvPicPr>
          <p:cNvPr id="5" name="Picture 4" descr="KNEE AP-OBL.000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7" t="19777" r="34092" b="14334"/>
          <a:stretch/>
        </p:blipFill>
        <p:spPr>
          <a:xfrm>
            <a:off x="3622243" y="1600200"/>
            <a:ext cx="2983501" cy="3914096"/>
          </a:xfrm>
          <a:prstGeom prst="rect">
            <a:avLst/>
          </a:prstGeom>
        </p:spPr>
      </p:pic>
      <p:pic>
        <p:nvPicPr>
          <p:cNvPr id="6" name="Picture 5" descr="KNEE AP-OBL.0001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3" t="10537" r="15838" b="20763"/>
          <a:stretch/>
        </p:blipFill>
        <p:spPr>
          <a:xfrm>
            <a:off x="457199" y="1600200"/>
            <a:ext cx="3250515" cy="391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87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Subsequently treated with extended periods of </a:t>
            </a:r>
            <a:r>
              <a:rPr lang="en-US" dirty="0" err="1" smtClean="0"/>
              <a:t>weightbearing</a:t>
            </a:r>
            <a:r>
              <a:rPr lang="en-US" dirty="0" smtClean="0"/>
              <a:t> restriction, activity restriction, bracing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1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1.5 years after injury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ZC.00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531" y="2048932"/>
            <a:ext cx="3469469" cy="3674533"/>
          </a:xfrm>
          <a:prstGeom prst="rect">
            <a:avLst/>
          </a:prstGeom>
        </p:spPr>
      </p:pic>
      <p:pic>
        <p:nvPicPr>
          <p:cNvPr id="5" name="Picture 4" descr="ZC.00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0800"/>
            <a:ext cx="2445756" cy="2844800"/>
          </a:xfrm>
          <a:prstGeom prst="rect">
            <a:avLst/>
          </a:prstGeom>
        </p:spPr>
      </p:pic>
      <p:pic>
        <p:nvPicPr>
          <p:cNvPr id="6" name="Picture 5" descr="ZC.000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542" y="2302934"/>
            <a:ext cx="2519924" cy="325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12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Repeat MRI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01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2286000" cy="2286000"/>
          </a:xfrm>
          <a:prstGeom prst="rect">
            <a:avLst/>
          </a:prstGeom>
        </p:spPr>
      </p:pic>
      <p:pic>
        <p:nvPicPr>
          <p:cNvPr id="5" name="Picture 4" descr="2012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734" y="1811866"/>
            <a:ext cx="2302933" cy="2302933"/>
          </a:xfrm>
          <a:prstGeom prst="rect">
            <a:avLst/>
          </a:prstGeom>
        </p:spPr>
      </p:pic>
      <p:pic>
        <p:nvPicPr>
          <p:cNvPr id="6" name="Picture 5" descr="2012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667" y="1828800"/>
            <a:ext cx="2286000" cy="2286000"/>
          </a:xfrm>
          <a:prstGeom prst="rect">
            <a:avLst/>
          </a:prstGeom>
        </p:spPr>
      </p:pic>
      <p:pic>
        <p:nvPicPr>
          <p:cNvPr id="7" name="Picture 6" descr="2102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667" y="1811866"/>
            <a:ext cx="2302933" cy="2302933"/>
          </a:xfrm>
          <a:prstGeom prst="rect">
            <a:avLst/>
          </a:prstGeom>
        </p:spPr>
      </p:pic>
      <p:pic>
        <p:nvPicPr>
          <p:cNvPr id="8" name="Picture 7" descr="2012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351867"/>
            <a:ext cx="2506132" cy="2506132"/>
          </a:xfrm>
          <a:prstGeom prst="rect">
            <a:avLst/>
          </a:prstGeom>
        </p:spPr>
      </p:pic>
      <p:pic>
        <p:nvPicPr>
          <p:cNvPr id="9" name="Picture 8" descr="20126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600" y="4377266"/>
            <a:ext cx="2480733" cy="2480733"/>
          </a:xfrm>
          <a:prstGeom prst="rect">
            <a:avLst/>
          </a:prstGeom>
        </p:spPr>
      </p:pic>
      <p:pic>
        <p:nvPicPr>
          <p:cNvPr id="10" name="Picture 9" descr="20127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333" y="4402667"/>
            <a:ext cx="2455333" cy="245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48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</a:t>
            </a:r>
            <a:endParaRPr lang="en-US" dirty="0"/>
          </a:p>
        </p:txBody>
      </p:sp>
      <p:pic>
        <p:nvPicPr>
          <p:cNvPr id="4" name="Picture 3" descr="1012a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2404533" cy="2404533"/>
          </a:xfrm>
          <a:prstGeom prst="rect">
            <a:avLst/>
          </a:prstGeom>
        </p:spPr>
      </p:pic>
      <p:pic>
        <p:nvPicPr>
          <p:cNvPr id="5" name="Picture 4" descr="2012a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533" y="1600200"/>
            <a:ext cx="2489199" cy="2489199"/>
          </a:xfrm>
          <a:prstGeom prst="rect">
            <a:avLst/>
          </a:prstGeom>
        </p:spPr>
      </p:pic>
      <p:pic>
        <p:nvPicPr>
          <p:cNvPr id="6" name="Picture 5" descr="2012a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732" y="1600199"/>
            <a:ext cx="2489199" cy="2489199"/>
          </a:xfrm>
          <a:prstGeom prst="rect">
            <a:avLst/>
          </a:prstGeom>
        </p:spPr>
      </p:pic>
      <p:pic>
        <p:nvPicPr>
          <p:cNvPr id="9" name="Picture 8" descr="2012a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536" y="1600201"/>
            <a:ext cx="2489198" cy="2489198"/>
          </a:xfrm>
          <a:prstGeom prst="rect">
            <a:avLst/>
          </a:prstGeom>
        </p:spPr>
      </p:pic>
      <p:pic>
        <p:nvPicPr>
          <p:cNvPr id="10" name="Picture 9" descr="2012a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98" y="4080933"/>
            <a:ext cx="2777067" cy="277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37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ck1">
  <a:themeElements>
    <a:clrScheme name="Black1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ck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lack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3004</TotalTime>
  <Words>128</Words>
  <Application>Microsoft Office PowerPoint</Application>
  <PresentationFormat>On-screen Show (4:3)</PresentationFormat>
  <Paragraphs>45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Black1</vt:lpstr>
      <vt:lpstr>ROCK Case of the Month March 2015 </vt:lpstr>
      <vt:lpstr>Case</vt:lpstr>
      <vt:lpstr>Initial MRI</vt:lpstr>
      <vt:lpstr>PowerPoint Presentation</vt:lpstr>
      <vt:lpstr>9 months after injury</vt:lpstr>
      <vt:lpstr>PowerPoint Presentation</vt:lpstr>
      <vt:lpstr>1.5 years after injury</vt:lpstr>
      <vt:lpstr>Repeat MRI</vt:lpstr>
      <vt:lpstr>CT</vt:lpstr>
      <vt:lpstr>PowerPoint Presentation</vt:lpstr>
      <vt:lpstr>Arthroscopy</vt:lpstr>
      <vt:lpstr>Open Fixation</vt:lpstr>
      <vt:lpstr>Open Fixation</vt:lpstr>
      <vt:lpstr>Postop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Nepple</dc:creator>
  <cp:lastModifiedBy>Donohue, Kyna</cp:lastModifiedBy>
  <cp:revision>13</cp:revision>
  <dcterms:created xsi:type="dcterms:W3CDTF">2015-02-28T05:01:55Z</dcterms:created>
  <dcterms:modified xsi:type="dcterms:W3CDTF">2015-03-03T19:26:57Z</dcterms:modified>
</cp:coreProperties>
</file>