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0E0-0AFB-4163-B394-486C6D15AAA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B2FF-7B8A-4909-8733-7B9EF39D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0E0-0AFB-4163-B394-486C6D15AAA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B2FF-7B8A-4909-8733-7B9EF39D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0E0-0AFB-4163-B394-486C6D15AAA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B2FF-7B8A-4909-8733-7B9EF39D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5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0E0-0AFB-4163-B394-486C6D15AAA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B2FF-7B8A-4909-8733-7B9EF39D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3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0E0-0AFB-4163-B394-486C6D15AAA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B2FF-7B8A-4909-8733-7B9EF39D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4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0E0-0AFB-4163-B394-486C6D15AAA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B2FF-7B8A-4909-8733-7B9EF39D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3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0E0-0AFB-4163-B394-486C6D15AAA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B2FF-7B8A-4909-8733-7B9EF39D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9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0E0-0AFB-4163-B394-486C6D15AAA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B2FF-7B8A-4909-8733-7B9EF39D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8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0E0-0AFB-4163-B394-486C6D15AAA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B2FF-7B8A-4909-8733-7B9EF39D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7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0E0-0AFB-4163-B394-486C6D15AAA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B2FF-7B8A-4909-8733-7B9EF39D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7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10E0-0AFB-4163-B394-486C6D15AAA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B2FF-7B8A-4909-8733-7B9EF39D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2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110E0-0AFB-4163-B394-486C6D15AAA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B2FF-7B8A-4909-8733-7B9EF39D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3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Patient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sz="2000" dirty="0" smtClean="0"/>
              <a:t>17 </a:t>
            </a:r>
            <a:r>
              <a:rPr lang="en-US" sz="2000" dirty="0" err="1" smtClean="0"/>
              <a:t>yo</a:t>
            </a:r>
            <a:r>
              <a:rPr lang="en-US" sz="2000" dirty="0" smtClean="0"/>
              <a:t> Female Right knee pain</a:t>
            </a:r>
          </a:p>
          <a:p>
            <a:pPr marL="285750" indent="-285750"/>
            <a:r>
              <a:rPr lang="en-US" sz="2000" dirty="0" smtClean="0"/>
              <a:t>s/p resection R distal femoral vascular malformation (8/2008)</a:t>
            </a:r>
          </a:p>
          <a:p>
            <a:pPr marL="685800" lvl="1"/>
            <a:r>
              <a:rPr lang="en-US" sz="2000" dirty="0" smtClean="0"/>
              <a:t>Did well immediately post-op</a:t>
            </a:r>
          </a:p>
          <a:p>
            <a:pPr marL="400050" lvl="1" indent="0">
              <a:buNone/>
            </a:pPr>
            <a:endParaRPr lang="en-US" sz="2000" dirty="0" smtClean="0"/>
          </a:p>
          <a:p>
            <a:pPr marL="285750" indent="-285750"/>
            <a:r>
              <a:rPr lang="en-US" sz="2000" dirty="0" smtClean="0"/>
              <a:t>Progressively developed increasing Right knee pain/mechanical symptoms </a:t>
            </a:r>
          </a:p>
          <a:p>
            <a:pPr marL="285750" indent="-285750"/>
            <a:r>
              <a:rPr lang="en-US" sz="2000" dirty="0" smtClean="0"/>
              <a:t>MRI  10/2009:  </a:t>
            </a:r>
            <a:r>
              <a:rPr lang="en-US" sz="2000" dirty="0" err="1" smtClean="0"/>
              <a:t>osteochondral</a:t>
            </a:r>
            <a:r>
              <a:rPr lang="en-US" sz="2000" dirty="0" smtClean="0"/>
              <a:t> lesion LFC, multiple loose bodies</a:t>
            </a:r>
            <a:endParaRPr lang="en-US" sz="2000" dirty="0"/>
          </a:p>
          <a:p>
            <a:pPr marL="285750" indent="-285750"/>
            <a:r>
              <a:rPr lang="en-US" sz="2000" dirty="0" smtClean="0"/>
              <a:t>R knee arthroscopic LB removal, drilling LFC </a:t>
            </a:r>
            <a:r>
              <a:rPr lang="en-US" sz="2000" dirty="0" err="1" smtClean="0"/>
              <a:t>osteochondral</a:t>
            </a:r>
            <a:r>
              <a:rPr lang="en-US" sz="2000" dirty="0" smtClean="0"/>
              <a:t> defect (1/2010)</a:t>
            </a:r>
          </a:p>
          <a:p>
            <a:pPr marL="0" indent="0">
              <a:buNone/>
            </a:pPr>
            <a:endParaRPr lang="en-US" sz="2000" dirty="0" smtClean="0"/>
          </a:p>
          <a:p>
            <a:pPr marL="285750" indent="-285750"/>
            <a:r>
              <a:rPr lang="en-US" sz="2000" dirty="0" smtClean="0"/>
              <a:t>Had continued knee pain; also noted to develop progressive genu valgus </a:t>
            </a:r>
          </a:p>
          <a:p>
            <a:pPr marL="285750" indent="-285750"/>
            <a:r>
              <a:rPr lang="en-US" sz="2000" dirty="0" smtClean="0"/>
              <a:t>Referred to Dr. Davidson for evaluation of genu valgus</a:t>
            </a:r>
          </a:p>
          <a:p>
            <a:pPr marL="285750" indent="-285750"/>
            <a:endParaRPr lang="en-US" sz="2000" dirty="0"/>
          </a:p>
          <a:p>
            <a:pPr marL="285750" indent="-285750"/>
            <a:r>
              <a:rPr lang="en-US" sz="2000" dirty="0" smtClean="0"/>
              <a:t>PMH:  None</a:t>
            </a:r>
          </a:p>
          <a:p>
            <a:pPr marL="285750" indent="-285750"/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36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2441"/>
            <a:ext cx="2133600" cy="645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438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Right 13⁰ genu valgus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5264" y="2438399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Left 8⁰ genu valgus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6142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Right </a:t>
            </a:r>
            <a:r>
              <a:rPr lang="en-US" sz="1400" dirty="0" err="1" smtClean="0"/>
              <a:t>lat</a:t>
            </a:r>
            <a:r>
              <a:rPr lang="en-US" sz="1400" dirty="0" smtClean="0"/>
              <a:t> DFA </a:t>
            </a:r>
            <a:r>
              <a:rPr lang="en-US" sz="1400" smtClean="0"/>
              <a:t>= 79⁰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461464" y="36142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Left </a:t>
            </a:r>
            <a:r>
              <a:rPr lang="en-US" sz="1400" dirty="0" err="1" smtClean="0"/>
              <a:t>lat</a:t>
            </a:r>
            <a:r>
              <a:rPr lang="en-US" sz="1400" dirty="0" smtClean="0"/>
              <a:t> DFA = 84⁰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572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Scanogram</a:t>
            </a:r>
            <a:r>
              <a:rPr lang="en-US" sz="1400" dirty="0" smtClean="0"/>
              <a:t> 4/2014</a:t>
            </a:r>
          </a:p>
        </p:txBody>
      </p:sp>
    </p:spTree>
    <p:extLst>
      <p:ext uri="{BB962C8B-B14F-4D97-AF65-F5344CB8AC3E}">
        <p14:creationId xmlns:p14="http://schemas.microsoft.com/office/powerpoint/2010/main" val="40314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762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MRI Right knee 4/2014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99" y="762000"/>
            <a:ext cx="3895082" cy="389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629400" y="4495800"/>
            <a:ext cx="18288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200400" y="2590800"/>
            <a:ext cx="18288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71800" y="2819400"/>
            <a:ext cx="18288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1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762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MRI Right knee 4/2014</a:t>
            </a:r>
          </a:p>
        </p:txBody>
      </p:sp>
    </p:spTree>
    <p:extLst>
      <p:ext uri="{BB962C8B-B14F-4D97-AF65-F5344CB8AC3E}">
        <p14:creationId xmlns:p14="http://schemas.microsoft.com/office/powerpoint/2010/main" val="9735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Patient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sz="2000" dirty="0" smtClean="0"/>
              <a:t>Planned Operation:  Distal femoral opening wedge </a:t>
            </a:r>
            <a:r>
              <a:rPr lang="en-US" sz="2000" dirty="0" err="1" smtClean="0"/>
              <a:t>varus</a:t>
            </a:r>
            <a:r>
              <a:rPr lang="en-US" sz="2000" dirty="0" smtClean="0"/>
              <a:t> osteotomy, LFC ACI</a:t>
            </a:r>
          </a:p>
          <a:p>
            <a:pPr marL="285750" indent="-285750"/>
            <a:endParaRPr lang="en-US" sz="2000" dirty="0"/>
          </a:p>
          <a:p>
            <a:pPr marL="285750" indent="-285750"/>
            <a:r>
              <a:rPr lang="en-US" sz="2000" dirty="0" smtClean="0"/>
              <a:t>Approach</a:t>
            </a:r>
          </a:p>
          <a:p>
            <a:pPr marL="685800" lvl="1"/>
            <a:r>
              <a:rPr lang="en-US" sz="1800" dirty="0" smtClean="0"/>
              <a:t>Straight lateral for distal femoral osteotomy/fixation</a:t>
            </a:r>
          </a:p>
          <a:p>
            <a:pPr marL="685800" lvl="1"/>
            <a:r>
              <a:rPr lang="en-US" sz="1800" dirty="0" smtClean="0"/>
              <a:t>Fixed with locking lateral distal femoral plate (</a:t>
            </a:r>
            <a:r>
              <a:rPr lang="en-US" sz="1800" dirty="0" err="1" smtClean="0"/>
              <a:t>Synthes</a:t>
            </a:r>
            <a:r>
              <a:rPr lang="en-US" sz="1800" dirty="0" smtClean="0"/>
              <a:t> </a:t>
            </a:r>
            <a:r>
              <a:rPr lang="en-US" sz="1800" dirty="0" err="1" smtClean="0"/>
              <a:t>TomoFix</a:t>
            </a:r>
            <a:r>
              <a:rPr lang="en-US" sz="1800" dirty="0" smtClean="0"/>
              <a:t>, stainless)</a:t>
            </a:r>
          </a:p>
          <a:p>
            <a:pPr marL="685800" lvl="1"/>
            <a:r>
              <a:rPr lang="en-US" sz="1800" dirty="0"/>
              <a:t>Lateral </a:t>
            </a:r>
            <a:r>
              <a:rPr lang="en-US" sz="1800" dirty="0" err="1"/>
              <a:t>parapatellar</a:t>
            </a:r>
            <a:r>
              <a:rPr lang="en-US" sz="1800" dirty="0"/>
              <a:t> </a:t>
            </a:r>
            <a:r>
              <a:rPr lang="en-US" sz="1800" dirty="0" err="1"/>
              <a:t>arthrotomy</a:t>
            </a:r>
            <a:r>
              <a:rPr lang="en-US" sz="1800" dirty="0"/>
              <a:t> for LFC </a:t>
            </a:r>
            <a:r>
              <a:rPr lang="en-US" sz="1800" dirty="0" err="1"/>
              <a:t>chondral</a:t>
            </a:r>
            <a:r>
              <a:rPr lang="en-US" sz="1800" dirty="0"/>
              <a:t> lesion</a:t>
            </a:r>
          </a:p>
          <a:p>
            <a:pPr marL="685800" lvl="1"/>
            <a:r>
              <a:rPr lang="en-US" sz="1800" dirty="0" err="1" smtClean="0"/>
              <a:t>Hyperflexion</a:t>
            </a:r>
            <a:r>
              <a:rPr lang="en-US" sz="1800" dirty="0" smtClean="0"/>
              <a:t> of knee for exposure posterior LFC lesion</a:t>
            </a:r>
          </a:p>
          <a:p>
            <a:pPr marL="685800" lvl="1"/>
            <a:r>
              <a:rPr lang="en-US" sz="1800" dirty="0" smtClean="0"/>
              <a:t>Autologous chondrocyte implantation per standard technique</a:t>
            </a:r>
          </a:p>
          <a:p>
            <a:pPr marL="685800" lvl="1"/>
            <a:endParaRPr lang="en-US" sz="1600" dirty="0" smtClean="0"/>
          </a:p>
          <a:p>
            <a:pPr marL="285750" indent="-285750"/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531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3355" r="3084" b="3532"/>
          <a:stretch/>
        </p:blipFill>
        <p:spPr bwMode="auto">
          <a:xfrm>
            <a:off x="895350" y="114300"/>
            <a:ext cx="3190875" cy="31718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333" r="3889" b="4167"/>
          <a:stretch/>
        </p:blipFill>
        <p:spPr bwMode="auto">
          <a:xfrm>
            <a:off x="4457700" y="114300"/>
            <a:ext cx="3181350" cy="31718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4317" r="3089" b="3267"/>
          <a:stretch/>
        </p:blipFill>
        <p:spPr bwMode="auto">
          <a:xfrm>
            <a:off x="895350" y="3552825"/>
            <a:ext cx="3190875" cy="313372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3613" r="3891" b="4939"/>
          <a:stretch/>
        </p:blipFill>
        <p:spPr bwMode="auto">
          <a:xfrm>
            <a:off x="4457699" y="3552825"/>
            <a:ext cx="3181351" cy="31337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3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ruza\Dropbox\CHOP Cases\7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90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0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612"/>
            <a:ext cx="2209800" cy="668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177"/>
            <a:ext cx="2362200" cy="65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4200" y="762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weeks post-op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165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Patient </vt:lpstr>
      <vt:lpstr>PowerPoint Presentation</vt:lpstr>
      <vt:lpstr>PowerPoint Presentation</vt:lpstr>
      <vt:lpstr>PowerPoint Presentation</vt:lpstr>
      <vt:lpstr>Patient</vt:lpstr>
      <vt:lpstr>PowerPoint Presentation</vt:lpstr>
      <vt:lpstr>PowerPoint Presentation</vt:lpstr>
      <vt:lpstr>PowerPoint Presentation</vt:lpstr>
    </vt:vector>
  </TitlesOfParts>
  <Company>The Children's Hospital of Philadelphia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2014-08-11T16:32:48Z</dcterms:created>
  <dcterms:modified xsi:type="dcterms:W3CDTF">2015-01-12T18:31:01Z</dcterms:modified>
</cp:coreProperties>
</file>